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66" r:id="rId6"/>
    <p:sldId id="267" r:id="rId7"/>
    <p:sldId id="270" r:id="rId8"/>
    <p:sldId id="271" r:id="rId9"/>
    <p:sldId id="272" r:id="rId10"/>
    <p:sldId id="273" r:id="rId11"/>
    <p:sldId id="269" r:id="rId12"/>
    <p:sldId id="274" r:id="rId13"/>
    <p:sldId id="259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4B"/>
    <a:srgbClr val="D64409"/>
    <a:srgbClr val="008000"/>
    <a:srgbClr val="B90000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10" autoAdjust="0"/>
  </p:normalViewPr>
  <p:slideViewPr>
    <p:cSldViewPr snapToGrid="0" snapToObjects="1">
      <p:cViewPr varScale="1">
        <p:scale>
          <a:sx n="110" d="100"/>
          <a:sy n="110" d="100"/>
        </p:scale>
        <p:origin x="-12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1AC5B35-F5B0-2045-95F1-A85FF48050A5}" type="datetimeFigureOut">
              <a:rPr lang="de-CH"/>
              <a:pPr/>
              <a:t>01/12/13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63E8C64-6066-1949-892A-3F8D74355982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9025" r="111" b="21320"/>
          <a:stretch>
            <a:fillRect/>
          </a:stretch>
        </p:blipFill>
        <p:spPr bwMode="auto">
          <a:xfrm>
            <a:off x="323850" y="620713"/>
            <a:ext cx="849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33AC1-1B99-6349-8987-21A7CFA426CB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B8EA-DC52-B64E-8578-17DD351CAB2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5560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anchor="t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136D0-117A-BA46-B383-00D9990CCC1B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A05D-6A7F-A140-94C6-A6C2946DA93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292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69A89C-7E60-DB47-962D-386A2AE0B6CB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135AE9-E9E4-F84F-96DF-545747D6E54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50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10C38E5-3079-5040-B58D-B01B9D2AC666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4F0B04-1FE6-E242-8C33-13AA05E266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273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5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5" name="Rechteck 16"/>
            <p:cNvSpPr/>
            <p:nvPr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6" name="Rechteck 17"/>
            <p:cNvSpPr/>
            <p:nvPr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7" name="Rechteck 18"/>
            <p:cNvSpPr/>
            <p:nvPr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8" name="Bild 18" descr="g_eth_logo_kurz_neg_Schutzraum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28118"/>
      </p:ext>
    </p:extLst>
  </p:cSld>
  <p:clrMapOvr>
    <a:masterClrMapping/>
  </p:clrMapOvr>
  <p:transition xmlns:p14="http://schemas.microsoft.com/office/powerpoint/2010/main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5DCA6-DDE2-6841-9D33-68211C7356BE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9C0D-D8C2-7648-A158-6BC35620012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58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4000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3"/>
            <a:ext cx="4104134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39E43-B898-6C46-AC78-552ED7D86528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127B-935A-2843-84B4-28B71F42BCA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11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2FE2A-254B-7F48-B92C-D5E5DD71DBF1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2CC-EB13-2F41-BB06-9B2A325F961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53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571440-1147-C642-9166-87737435177C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E16D0-803D-C14B-A0B1-B47B1D561AD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184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F16A4E2-3EA1-2E4B-A570-1D501693E3F5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E3D00A-1ECC-9740-948E-C6EDD1AACDB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7671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3D79CE3-3D09-1E45-A50C-AE7A2EB0FFF8}" type="datetime1">
              <a:rPr lang="de-DE"/>
              <a:pPr/>
              <a:t>01/12/13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208338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47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38A5ADD-9496-7840-ADBF-EF8996A04FB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2024063"/>
            <a:ext cx="8483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Textfeld 15"/>
          <p:cNvSpPr txBox="1">
            <a:spLocks noChangeArrowheads="1"/>
          </p:cNvSpPr>
          <p:nvPr/>
        </p:nvSpPr>
        <p:spPr bwMode="auto">
          <a:xfrm>
            <a:off x="855980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2" name="Textfeld 17"/>
          <p:cNvSpPr txBox="1">
            <a:spLocks noChangeArrowheads="1"/>
          </p:cNvSpPr>
          <p:nvPr/>
        </p:nvSpPr>
        <p:spPr bwMode="auto">
          <a:xfrm>
            <a:off x="7834313" y="6300788"/>
            <a:ext cx="106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3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20713"/>
            <a:ext cx="84963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4" name="Textfeld 6"/>
          <p:cNvSpPr txBox="1">
            <a:spLocks noChangeArrowheads="1"/>
          </p:cNvSpPr>
          <p:nvPr/>
        </p:nvSpPr>
        <p:spPr bwMode="auto">
          <a:xfrm>
            <a:off x="323850" y="63087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de-DE" sz="800" smtClean="0">
              <a:ea typeface="+mn-ea"/>
            </a:endParaRPr>
          </a:p>
        </p:txBody>
      </p:sp>
      <p:pic>
        <p:nvPicPr>
          <p:cNvPr id="1035" name="Picture 12" descr="V:\Vorlagen\DGESS_ETH Logos\eth_dgess_logo_pos_500px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53188"/>
            <a:ext cx="7159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rgbClr val="007A96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477616"/>
            <a:ext cx="8496300" cy="1673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de-CH" dirty="0">
              <a:ea typeface="+mn-ea"/>
            </a:endParaRPr>
          </a:p>
        </p:txBody>
      </p:sp>
      <p:sp>
        <p:nvSpPr>
          <p:cNvPr id="4099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D9149-B67D-7041-9577-AD319BBC9A6C}" type="datetime1">
              <a:rPr lang="de-DE" smtClean="0"/>
              <a:pPr eaLnBrk="1" hangingPunct="1"/>
              <a:t>01/12/13</a:t>
            </a:fld>
            <a:endParaRPr lang="de-DE" dirty="0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Kevin Spieldiener</a:t>
            </a:r>
            <a:endParaRPr lang="de-DE" altLang="de-DE" dirty="0" smtClean="0"/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A4D7A-BE7F-5947-BAD0-192EC7BD946A}" type="slidenum">
              <a:rPr lang="de-DE"/>
              <a:pPr eaLnBrk="1" hangingPunct="1"/>
              <a:t>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err="1" smtClean="0">
                <a:ea typeface="+mj-ea"/>
              </a:rPr>
              <a:t>How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individuals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learn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to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take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turns</a:t>
            </a:r>
            <a:r>
              <a:rPr lang="de-CH" dirty="0" smtClean="0">
                <a:ea typeface="+mj-ea"/>
              </a:rPr>
              <a:t>: </a:t>
            </a:r>
            <a:r>
              <a:rPr lang="de-CH" dirty="0" err="1" smtClean="0">
                <a:ea typeface="+mj-ea"/>
              </a:rPr>
              <a:t>Emergence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of</a:t>
            </a:r>
            <a:r>
              <a:rPr lang="de-CH" dirty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alternating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cooperation</a:t>
            </a:r>
            <a:r>
              <a:rPr lang="de-CH" dirty="0" smtClean="0">
                <a:ea typeface="+mj-ea"/>
              </a:rPr>
              <a:t> in a </a:t>
            </a:r>
            <a:r>
              <a:rPr lang="de-CH" dirty="0" err="1" smtClean="0">
                <a:ea typeface="+mj-ea"/>
              </a:rPr>
              <a:t>congestion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game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and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the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prisoner‘s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dilemma</a:t>
            </a:r>
            <a:endParaRPr lang="de-CH" dirty="0"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11880" y="5699506"/>
            <a:ext cx="44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Dirk </a:t>
            </a:r>
            <a:r>
              <a:rPr lang="en-US" sz="1400" dirty="0" err="1" smtClean="0">
                <a:solidFill>
                  <a:schemeClr val="bg1"/>
                </a:solidFill>
              </a:rPr>
              <a:t>Helbing</a:t>
            </a:r>
            <a:r>
              <a:rPr lang="en-US" sz="1400" dirty="0" smtClean="0">
                <a:solidFill>
                  <a:schemeClr val="bg1"/>
                </a:solidFill>
              </a:rPr>
              <a:t>, Martin </a:t>
            </a:r>
            <a:r>
              <a:rPr lang="en-US" sz="1400" dirty="0" err="1" smtClean="0">
                <a:solidFill>
                  <a:schemeClr val="bg1"/>
                </a:solidFill>
              </a:rPr>
              <a:t>Schönhof</a:t>
            </a:r>
            <a:r>
              <a:rPr lang="en-US" sz="1400" dirty="0" smtClean="0">
                <a:solidFill>
                  <a:schemeClr val="bg1"/>
                </a:solidFill>
              </a:rPr>
              <a:t> and Hans-Ulrich Stark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Real </a:t>
            </a:r>
            <a:r>
              <a:rPr lang="de-CH" dirty="0" err="1" smtClean="0">
                <a:ea typeface="+mj-ea"/>
              </a:rPr>
              <a:t>world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application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How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to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make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people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cooperate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10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613224" y="1630239"/>
            <a:ext cx="791755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Automated route guidance system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Recommended route according to the system optimum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Faster route </a:t>
            </a:r>
            <a:r>
              <a:rPr lang="en-US" sz="2400" dirty="0" smtClean="0">
                <a:sym typeface="Wingdings"/>
              </a:rPr>
              <a:t> Fee according to congestion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2804153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1"/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496300" cy="465137"/>
          </a:xfrm>
        </p:spPr>
        <p:txBody>
          <a:bodyPr/>
          <a:lstStyle/>
          <a:p>
            <a:endParaRPr lang="de-CH">
              <a:latin typeface="Arial" charset="0"/>
            </a:endParaRPr>
          </a:p>
        </p:txBody>
      </p:sp>
      <p:sp>
        <p:nvSpPr>
          <p:cNvPr id="7171" name="Titel 2"/>
          <p:cNvSpPr>
            <a:spLocks noGrp="1"/>
          </p:cNvSpPr>
          <p:nvPr>
            <p:ph type="ctrTitle"/>
          </p:nvPr>
        </p:nvSpPr>
        <p:spPr>
          <a:xfrm>
            <a:off x="323850" y="1063625"/>
            <a:ext cx="8496300" cy="9604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dirty="0" err="1" smtClean="0">
                <a:latin typeface="Arial" charset="0"/>
              </a:rPr>
              <a:t>Questions</a:t>
            </a:r>
            <a:r>
              <a:rPr lang="de-CH" dirty="0" smtClean="0">
                <a:latin typeface="Arial" charset="0"/>
              </a:rPr>
              <a:t>?</a:t>
            </a:r>
            <a:endParaRPr lang="de-CH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990640"/>
            <a:ext cx="8496300" cy="102355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Route </a:t>
            </a:r>
            <a:r>
              <a:rPr lang="de-CH" dirty="0" err="1" smtClean="0">
                <a:ea typeface="+mj-ea"/>
              </a:rPr>
              <a:t>choice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game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58715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smtClean="0">
                <a:ea typeface="+mn-ea"/>
              </a:rPr>
              <a:t>Illustration </a:t>
            </a:r>
            <a:r>
              <a:rPr lang="de-CH" dirty="0" err="1" smtClean="0">
                <a:ea typeface="+mn-ea"/>
              </a:rPr>
              <a:t>of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the</a:t>
            </a:r>
            <a:r>
              <a:rPr lang="de-CH" dirty="0" smtClean="0">
                <a:ea typeface="+mn-ea"/>
              </a:rPr>
              <a:t> route </a:t>
            </a:r>
            <a:r>
              <a:rPr lang="de-CH" dirty="0" err="1" smtClean="0">
                <a:ea typeface="+mn-ea"/>
              </a:rPr>
              <a:t>choice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game</a:t>
            </a:r>
            <a:endParaRPr lang="de-CH" dirty="0" smtClean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Kevin Spieldiener</a:t>
            </a:r>
            <a:endParaRPr lang="de-DE" altLang="de-DE" dirty="0" smtClean="0"/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2</a:t>
            </a:fld>
            <a:endParaRPr lang="de-DE"/>
          </a:p>
        </p:txBody>
      </p:sp>
      <p:pic>
        <p:nvPicPr>
          <p:cNvPr id="8" name="Picture Placeholder 7" descr="routegame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"/>
          <a:stretch/>
        </p:blipFill>
        <p:spPr>
          <a:xfrm>
            <a:off x="344215" y="822057"/>
            <a:ext cx="8455570" cy="3699889"/>
          </a:xfrm>
        </p:spPr>
      </p:pic>
      <p:pic>
        <p:nvPicPr>
          <p:cNvPr id="10" name="Picture 9" descr="routechoicema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32" y="1003126"/>
            <a:ext cx="1823530" cy="12304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Route </a:t>
            </a:r>
            <a:r>
              <a:rPr lang="de-CH" dirty="0" err="1" smtClean="0">
                <a:ea typeface="+mj-ea"/>
              </a:rPr>
              <a:t>choice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game</a:t>
            </a:r>
            <a:r>
              <a:rPr lang="de-CH" dirty="0" smtClean="0">
                <a:ea typeface="+mj-ea"/>
              </a:rPr>
              <a:t> 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Payoff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>
                <a:ea typeface="+mn-ea"/>
              </a:rPr>
              <a:t>s</a:t>
            </a:r>
            <a:r>
              <a:rPr lang="de-CH" dirty="0" err="1" smtClean="0">
                <a:ea typeface="+mn-ea"/>
              </a:rPr>
              <a:t>pecification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for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player</a:t>
            </a:r>
            <a:r>
              <a:rPr lang="de-CH" dirty="0" smtClean="0">
                <a:ea typeface="+mn-ea"/>
              </a:rPr>
              <a:t> 1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3</a:t>
            </a:fld>
            <a:endParaRPr lang="de-DE"/>
          </a:p>
        </p:txBody>
      </p:sp>
      <p:graphicFrame>
        <p:nvGraphicFramePr>
          <p:cNvPr id="24" name="Picture Placeholder 2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26928706"/>
              </p:ext>
            </p:extLst>
          </p:nvPr>
        </p:nvGraphicFramePr>
        <p:xfrm>
          <a:off x="2171919" y="1882245"/>
          <a:ext cx="2049736" cy="203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868"/>
                <a:gridCol w="1024868"/>
              </a:tblGrid>
              <a:tr h="105189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300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66000"/>
                      </a:srgbClr>
                    </a:solidFill>
                  </a:tcPr>
                </a:tc>
              </a:tr>
              <a:tr h="98139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-100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-200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1931" y="2215931"/>
            <a:ext cx="12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 1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1931" y="3211305"/>
            <a:ext cx="12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 2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38867" y="127000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9793" y="127876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24285" y="2566980"/>
            <a:ext cx="274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8000"/>
                </a:solidFill>
              </a:rPr>
              <a:t>System optimum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4285" y="1882245"/>
            <a:ext cx="261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B90000">
                      <a:alpha val="27000"/>
                    </a:srgbClr>
                  </a:solidFill>
                </a:ln>
                <a:solidFill>
                  <a:srgbClr val="D64409"/>
                </a:solidFill>
              </a:rPr>
              <a:t>User equilibrium</a:t>
            </a:r>
          </a:p>
        </p:txBody>
      </p:sp>
      <p:sp>
        <p:nvSpPr>
          <p:cNvPr id="5120" name="TextBox 5119"/>
          <p:cNvSpPr txBox="1"/>
          <p:nvPr/>
        </p:nvSpPr>
        <p:spPr>
          <a:xfrm>
            <a:off x="5324285" y="3372651"/>
            <a:ext cx="235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</a:t>
            </a:r>
            <a:r>
              <a:rPr lang="en-US" sz="2400" i="1" baseline="-25000" dirty="0" smtClean="0"/>
              <a:t>12 </a:t>
            </a:r>
            <a:r>
              <a:rPr lang="en-US" sz="2400" i="1" dirty="0" smtClean="0"/>
              <a:t>+ P</a:t>
            </a:r>
            <a:r>
              <a:rPr lang="en-US" sz="2400" i="1" baseline="-25000" dirty="0" smtClean="0"/>
              <a:t>21 </a:t>
            </a:r>
            <a:r>
              <a:rPr lang="en-US" sz="2400" i="1" dirty="0" smtClean="0"/>
              <a:t>&gt; 2P</a:t>
            </a:r>
            <a:r>
              <a:rPr lang="en-US" sz="2400" i="1" baseline="-25000" dirty="0" smtClean="0"/>
              <a:t>11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09932475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Experiments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Example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of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emergence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of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coherent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oscillations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4</a:t>
            </a:fld>
            <a:endParaRPr lang="de-DE"/>
          </a:p>
        </p:txBody>
      </p:sp>
      <p:pic>
        <p:nvPicPr>
          <p:cNvPr id="6" name="Picture 5" descr="graph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6380"/>
            <a:ext cx="6103229" cy="4353896"/>
          </a:xfrm>
          <a:prstGeom prst="rect">
            <a:avLst/>
          </a:prstGeom>
        </p:spPr>
      </p:pic>
      <p:pic>
        <p:nvPicPr>
          <p:cNvPr id="7" name="Picture 6" descr="ga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16" y="815152"/>
            <a:ext cx="1167672" cy="84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1801" y="2084336"/>
            <a:ext cx="261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=1 : </a:t>
            </a:r>
            <a:r>
              <a:rPr lang="en-US" dirty="0" smtClean="0">
                <a:solidFill>
                  <a:srgbClr val="008000"/>
                </a:solidFill>
              </a:rPr>
              <a:t>System optimum</a:t>
            </a:r>
          </a:p>
          <a:p>
            <a:endParaRPr lang="en-US" dirty="0"/>
          </a:p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=2 : </a:t>
            </a:r>
            <a:r>
              <a:rPr lang="en-US" dirty="0" smtClean="0">
                <a:solidFill>
                  <a:srgbClr val="D64409"/>
                </a:solidFill>
              </a:rPr>
              <a:t>User equilibrium</a:t>
            </a:r>
            <a:endParaRPr lang="en-US" dirty="0">
              <a:solidFill>
                <a:srgbClr val="D6440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1796" y="3480254"/>
            <a:ext cx="31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17/24 persistent cooperation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169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o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6380"/>
            <a:ext cx="6084872" cy="4353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Experiments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N</a:t>
            </a:r>
            <a:r>
              <a:rPr lang="de-CH" dirty="0" smtClean="0">
                <a:ea typeface="+mn-ea"/>
              </a:rPr>
              <a:t>o </a:t>
            </a:r>
            <a:r>
              <a:rPr lang="de-CH" dirty="0" err="1" smtClean="0">
                <a:ea typeface="+mn-ea"/>
              </a:rPr>
              <a:t>cooperation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5</a:t>
            </a:fld>
            <a:endParaRPr lang="de-DE"/>
          </a:p>
        </p:txBody>
      </p:sp>
      <p:pic>
        <p:nvPicPr>
          <p:cNvPr id="7" name="Picture 6" descr="ga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16" y="815152"/>
            <a:ext cx="1167672" cy="84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1801" y="2084336"/>
            <a:ext cx="261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=1 : </a:t>
            </a:r>
            <a:r>
              <a:rPr lang="en-US" dirty="0" smtClean="0">
                <a:solidFill>
                  <a:srgbClr val="008000"/>
                </a:solidFill>
              </a:rPr>
              <a:t>System optimum</a:t>
            </a:r>
          </a:p>
          <a:p>
            <a:endParaRPr lang="en-US" dirty="0"/>
          </a:p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=2 : </a:t>
            </a:r>
            <a:r>
              <a:rPr lang="en-US" dirty="0" smtClean="0">
                <a:solidFill>
                  <a:srgbClr val="D64409"/>
                </a:solidFill>
              </a:rPr>
              <a:t>User equilibrium</a:t>
            </a:r>
            <a:endParaRPr lang="en-US" dirty="0">
              <a:solidFill>
                <a:srgbClr val="D6440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1796" y="3295588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 1 is uncooperative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1796" y="387051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frequency too low</a:t>
            </a:r>
          </a:p>
        </p:txBody>
      </p:sp>
    </p:spTree>
    <p:extLst>
      <p:ext uri="{BB962C8B-B14F-4D97-AF65-F5344CB8AC3E}">
        <p14:creationId xmlns:p14="http://schemas.microsoft.com/office/powerpoint/2010/main" val="170859760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nishm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86383"/>
            <a:ext cx="6139481" cy="4283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Experiments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Punishment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6</a:t>
            </a:fld>
            <a:endParaRPr lang="de-DE"/>
          </a:p>
        </p:txBody>
      </p:sp>
      <p:pic>
        <p:nvPicPr>
          <p:cNvPr id="7" name="Picture 6" descr="ga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16" y="815152"/>
            <a:ext cx="1167672" cy="849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3252" y="3110226"/>
            <a:ext cx="2417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Participant 1 is selfish</a:t>
            </a:r>
          </a:p>
          <a:p>
            <a:endParaRPr lang="en-US" dirty="0"/>
          </a:p>
          <a:p>
            <a:r>
              <a:rPr lang="en-US" dirty="0" smtClean="0"/>
              <a:t>No punishment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61977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Model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7</a:t>
            </a:fld>
            <a:endParaRPr lang="de-DE"/>
          </a:p>
        </p:txBody>
      </p:sp>
      <p:pic>
        <p:nvPicPr>
          <p:cNvPr id="7" name="Picture 6" descr="ga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8" y="1120602"/>
            <a:ext cx="1167672" cy="84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1801" y="2084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D64409"/>
              </a:solidFill>
            </a:endParaRPr>
          </a:p>
        </p:txBody>
      </p:sp>
      <p:pic>
        <p:nvPicPr>
          <p:cNvPr id="5" name="Picture 4" descr="mü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1" y="2146796"/>
            <a:ext cx="6121400" cy="1143000"/>
          </a:xfrm>
          <a:prstGeom prst="rect">
            <a:avLst/>
          </a:prstGeom>
        </p:spPr>
      </p:pic>
      <p:pic>
        <p:nvPicPr>
          <p:cNvPr id="4" name="Picture 3" descr="pavma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38" y="2149342"/>
            <a:ext cx="1091472" cy="232074"/>
          </a:xfrm>
          <a:prstGeom prst="rect">
            <a:avLst/>
          </a:prstGeom>
        </p:spPr>
      </p:pic>
      <p:pic>
        <p:nvPicPr>
          <p:cNvPr id="6" name="Picture 5" descr="pavmi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38" y="2522786"/>
            <a:ext cx="1091616" cy="220296"/>
          </a:xfrm>
          <a:prstGeom prst="rect">
            <a:avLst/>
          </a:prstGeom>
        </p:spPr>
      </p:pic>
      <p:pic>
        <p:nvPicPr>
          <p:cNvPr id="9" name="Picture 8" descr="v10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7" y="2840386"/>
            <a:ext cx="612775" cy="275361"/>
          </a:xfrm>
          <a:prstGeom prst="rect">
            <a:avLst/>
          </a:prstGeom>
        </p:spPr>
      </p:pic>
      <p:pic>
        <p:nvPicPr>
          <p:cNvPr id="10" name="Picture 9" descr="v1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7" y="3250059"/>
            <a:ext cx="886463" cy="268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850" y="4022846"/>
            <a:ext cx="85824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Agents switch strategy with </a:t>
            </a:r>
            <a:r>
              <a:rPr lang="en-US" sz="2200" i="1" dirty="0" err="1" smtClean="0"/>
              <a:t>ν</a:t>
            </a:r>
            <a:r>
              <a:rPr lang="en-US" sz="2200" i="1" baseline="-25000" dirty="0" err="1" smtClean="0"/>
              <a:t>l</a:t>
            </a:r>
            <a:r>
              <a:rPr lang="en-US" sz="2200" i="1" dirty="0" smtClean="0"/>
              <a:t>(t) </a:t>
            </a:r>
            <a:r>
              <a:rPr lang="en-US" sz="2200" i="1" dirty="0" smtClean="0">
                <a:sym typeface="Wingdings"/>
              </a:rPr>
              <a:t> </a:t>
            </a:r>
            <a:r>
              <a:rPr lang="en-US" sz="2200" dirty="0" smtClean="0"/>
              <a:t>Necessary exploratory behavior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2604405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>
                <a:ea typeface="+mj-ea"/>
              </a:rPr>
              <a:t>Model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Application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8</a:t>
            </a:fld>
            <a:endParaRPr lang="de-DE"/>
          </a:p>
        </p:txBody>
      </p:sp>
      <p:pic>
        <p:nvPicPr>
          <p:cNvPr id="7" name="Picture 6" descr="ga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16" y="815152"/>
            <a:ext cx="1167672" cy="849474"/>
          </a:xfrm>
          <a:prstGeom prst="rect">
            <a:avLst/>
          </a:prstGeom>
        </p:spPr>
      </p:pic>
      <p:pic>
        <p:nvPicPr>
          <p:cNvPr id="5" name="Picture 4" descr="modelgrap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5" y="699963"/>
            <a:ext cx="6012109" cy="42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2508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5049130"/>
            <a:ext cx="8496300" cy="1014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err="1" smtClean="0">
                <a:ea typeface="+mj-ea"/>
              </a:rPr>
              <a:t>Prisoner‘s</a:t>
            </a:r>
            <a:r>
              <a:rPr lang="de-CH" dirty="0" smtClean="0">
                <a:ea typeface="+mj-ea"/>
              </a:rPr>
              <a:t> Dilemma</a:t>
            </a:r>
            <a:endParaRPr lang="de-CH" dirty="0">
              <a:ea typeface="+mj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636505"/>
            <a:ext cx="8496300" cy="427038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smtClean="0">
                <a:ea typeface="+mn-ea"/>
              </a:rPr>
              <a:t>Model </a:t>
            </a:r>
            <a:r>
              <a:rPr lang="de-CH" dirty="0" err="1" smtClean="0">
                <a:ea typeface="+mn-ea"/>
              </a:rPr>
              <a:t>simulation</a:t>
            </a:r>
            <a:endParaRPr lang="de-CH" dirty="0">
              <a:ea typeface="+mn-ea"/>
            </a:endParaRPr>
          </a:p>
        </p:txBody>
      </p:sp>
      <p:sp>
        <p:nvSpPr>
          <p:cNvPr id="5124" name="Datumsplatzhalter 3"/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AED88-F21A-3345-901F-B67CC9D5C32C}" type="datetime1">
              <a:rPr lang="de-DE"/>
              <a:pPr eaLnBrk="1" hangingPunct="1"/>
              <a:t>01/12/13</a:t>
            </a:fld>
            <a:endParaRPr lang="de-DE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Kevin Spieldiener</a:t>
            </a:r>
          </a:p>
        </p:txBody>
      </p:sp>
      <p:sp>
        <p:nvSpPr>
          <p:cNvPr id="5126" name="Foliennummernplatzhalter 5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93595-1BBF-6A4A-B2AA-A5AC51B13178}" type="slidenum">
              <a:rPr lang="de-DE"/>
              <a:pPr eaLnBrk="1" hangingPunct="1"/>
              <a:t>9</a:t>
            </a:fld>
            <a:endParaRPr lang="de-DE"/>
          </a:p>
        </p:txBody>
      </p:sp>
      <p:pic>
        <p:nvPicPr>
          <p:cNvPr id="5" name="Picture 4" descr="prison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35362"/>
            <a:ext cx="6864433" cy="3224949"/>
          </a:xfrm>
          <a:prstGeom prst="rect">
            <a:avLst/>
          </a:prstGeom>
        </p:spPr>
      </p:pic>
      <p:graphicFrame>
        <p:nvGraphicFramePr>
          <p:cNvPr id="12" name="Picture Placeholder 2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769479513"/>
              </p:ext>
            </p:extLst>
          </p:nvPr>
        </p:nvGraphicFramePr>
        <p:xfrm>
          <a:off x="7576443" y="1200088"/>
          <a:ext cx="1050032" cy="105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16"/>
                <a:gridCol w="525016"/>
              </a:tblGrid>
              <a:tr h="5288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-300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6000"/>
                      </a:srgbClr>
                    </a:solidFill>
                  </a:tcPr>
                </a:tc>
              </a:tr>
              <a:tr h="5212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100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-200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0000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Picture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94437"/>
              </p:ext>
            </p:extLst>
          </p:nvPr>
        </p:nvGraphicFramePr>
        <p:xfrm>
          <a:off x="7576443" y="2800052"/>
          <a:ext cx="1080030" cy="106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15"/>
                <a:gridCol w="540015"/>
              </a:tblGrid>
              <a:tr h="53257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-300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66000"/>
                      </a:srgbClr>
                    </a:solidFill>
                  </a:tcPr>
                </a:tc>
              </a:tr>
              <a:tr h="53257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500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</a:rPr>
                        <a:t>-200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0000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872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Presentation_D-GESS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FA35ADEB9634DBAC661C8911DB1E2" ma:contentTypeVersion="0" ma:contentTypeDescription="Ein neues Dokument erstellen." ma:contentTypeScope="" ma:versionID="263c0e8807f5d6dc8ff3624c3fc92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82D22-8725-4CAF-A027-1DDFA92ED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879CF0-4BA3-4CD6-BAFF-A56651A25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Presentation_D-GESS.pot</Template>
  <TotalTime>2300</TotalTime>
  <Words>221</Words>
  <Application>Microsoft Macintosh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Presentation_D-GESS</vt:lpstr>
      <vt:lpstr>How individuals learn to take turns: Emergence of alternating cooperation in a congestion game and the prisoner‘s dilemma</vt:lpstr>
      <vt:lpstr>Route choice game</vt:lpstr>
      <vt:lpstr>Route choice game </vt:lpstr>
      <vt:lpstr>Experiments</vt:lpstr>
      <vt:lpstr>Experiments</vt:lpstr>
      <vt:lpstr>Experiments</vt:lpstr>
      <vt:lpstr>Model</vt:lpstr>
      <vt:lpstr>Model</vt:lpstr>
      <vt:lpstr>Prisoner‘s Dilemma</vt:lpstr>
      <vt:lpstr>Real world application</vt:lpstr>
      <vt:lpstr>Questions?</vt:lpstr>
    </vt:vector>
  </TitlesOfParts>
  <Company>ETH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Cecconi</dc:creator>
  <cp:lastModifiedBy>Kevin</cp:lastModifiedBy>
  <cp:revision>33</cp:revision>
  <cp:lastPrinted>2013-06-08T11:22:51Z</cp:lastPrinted>
  <dcterms:created xsi:type="dcterms:W3CDTF">2013-09-17T13:32:17Z</dcterms:created>
  <dcterms:modified xsi:type="dcterms:W3CDTF">2013-12-01T10:43:42Z</dcterms:modified>
</cp:coreProperties>
</file>