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6" r:id="rId4"/>
    <p:sldId id="260" r:id="rId5"/>
    <p:sldId id="266" r:id="rId6"/>
    <p:sldId id="267" r:id="rId7"/>
    <p:sldId id="272" r:id="rId8"/>
    <p:sldId id="268" r:id="rId9"/>
    <p:sldId id="269" r:id="rId10"/>
    <p:sldId id="270" r:id="rId11"/>
    <p:sldId id="273" r:id="rId12"/>
    <p:sldId id="271" r:id="rId13"/>
    <p:sldId id="259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5827" autoAdjust="0"/>
  </p:normalViewPr>
  <p:slideViewPr>
    <p:cSldViewPr snapToGrid="0" snapToObjects="1">
      <p:cViewPr varScale="1">
        <p:scale>
          <a:sx n="50" d="100"/>
          <a:sy n="50" d="100"/>
        </p:scale>
        <p:origin x="131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71AC5B35-F5B0-2045-95F1-A85FF48050A5}" type="datetimeFigureOut">
              <a:rPr lang="de-CH"/>
              <a:pPr/>
              <a:t>11.11.2013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063E8C64-6066-1949-892A-3F8D7435598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73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Article</a:t>
            </a:r>
            <a:r>
              <a:rPr lang="sv-SE" dirty="0" smtClean="0"/>
              <a:t> </a:t>
            </a:r>
            <a:r>
              <a:rPr lang="sv-SE" dirty="0" err="1" smtClean="0"/>
              <a:t>written</a:t>
            </a:r>
            <a:r>
              <a:rPr lang="sv-SE" baseline="0" dirty="0" smtClean="0"/>
              <a:t> by Dirk </a:t>
            </a:r>
            <a:r>
              <a:rPr lang="sv-SE" baseline="0" dirty="0" err="1" smtClean="0"/>
              <a:t>Helbing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Wenjian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Yu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571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Intro..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810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imitation: mix of cooperators/defectors</a:t>
            </a:r>
          </a:p>
          <a:p>
            <a:r>
              <a:rPr lang="en-US" dirty="0" smtClean="0"/>
              <a:t>Only migration: islands of cooperators, defectors at edge </a:t>
            </a:r>
            <a:r>
              <a:rPr lang="en-US" dirty="0" smtClean="0">
                <a:sym typeface="Wingdings" panose="05000000000000000000" pitchFamily="2" charset="2"/>
              </a:rPr>
              <a:t> explanation in</a:t>
            </a:r>
            <a:r>
              <a:rPr lang="en-US" baseline="0" dirty="0" smtClean="0">
                <a:sym typeface="Wingdings" panose="05000000000000000000" pitchFamily="2" charset="2"/>
              </a:rPr>
              <a:t> next slide</a:t>
            </a:r>
            <a:endParaRPr lang="en-US" dirty="0" smtClean="0"/>
          </a:p>
          <a:p>
            <a:r>
              <a:rPr lang="en-US" dirty="0" smtClean="0"/>
              <a:t>Both: success for cooperators!</a:t>
            </a:r>
          </a:p>
          <a:p>
            <a:pPr marL="0" indent="0">
              <a:buNone/>
            </a:pPr>
            <a:r>
              <a:rPr lang="en-US" dirty="0" smtClean="0"/>
              <a:t>With noise 1</a:t>
            </a:r>
            <a:r>
              <a:rPr lang="en-US" baseline="0" dirty="0" smtClean="0"/>
              <a:t> (randomness in strategy)</a:t>
            </a:r>
            <a:r>
              <a:rPr lang="en-US" dirty="0" smtClean="0"/>
              <a:t>:</a:t>
            </a:r>
          </a:p>
          <a:p>
            <a:r>
              <a:rPr lang="en-US" dirty="0" smtClean="0"/>
              <a:t>Only imitation: only defectors</a:t>
            </a:r>
          </a:p>
          <a:p>
            <a:r>
              <a:rPr lang="en-US" dirty="0" smtClean="0"/>
              <a:t>Only migration: islands of (mostly) defectors</a:t>
            </a:r>
          </a:p>
          <a:p>
            <a:r>
              <a:rPr lang="en-US" dirty="0" smtClean="0"/>
              <a:t>Both: success for cooperators! (more or less)</a:t>
            </a:r>
          </a:p>
          <a:p>
            <a:endParaRPr lang="en-US" dirty="0" smtClean="0"/>
          </a:p>
          <a:p>
            <a:r>
              <a:rPr lang="en-US" dirty="0" smtClean="0"/>
              <a:t>So:</a:t>
            </a:r>
            <a:r>
              <a:rPr lang="en-US" baseline="0" dirty="0" smtClean="0"/>
              <a:t> cooperation in clusters, with defectors at edges. How is that possible?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568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what</a:t>
            </a:r>
            <a:r>
              <a:rPr lang="en-US" baseline="0" dirty="0" smtClean="0"/>
              <a:t> happens in different setups of cooperators and defectors:</a:t>
            </a:r>
          </a:p>
          <a:p>
            <a:r>
              <a:rPr lang="en-US" baseline="0" dirty="0" smtClean="0"/>
              <a:t>In upper scenario: a defector’s paradise: its payoffs are so high it turns cooperators around it, until everyone defects</a:t>
            </a:r>
          </a:p>
          <a:p>
            <a:r>
              <a:rPr lang="en-US" baseline="0" dirty="0" smtClean="0"/>
              <a:t>In lower scenario: just because of too few neighbors, the defecting behavior doesn’t invade the cooperative cluster.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because of randomness of chosen individual to act, different outcomes may occur!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390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Defectors among</a:t>
            </a:r>
            <a:r>
              <a:rPr lang="en-US" baseline="0" dirty="0" smtClean="0"/>
              <a:t> cooperators are successful and ‘corrupt’ cooperators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Clusters of cooperators are successful and stable</a:t>
            </a:r>
            <a:endParaRPr lang="en-US" dirty="0" smtClean="0"/>
          </a:p>
          <a:p>
            <a:r>
              <a:rPr lang="en-US" baseline="0" dirty="0" smtClean="0"/>
              <a:t>Defectors at edges are successful but don’t have enough success to ‘corrupt’ cooperators because they have less neighbors and less overall outcome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Here: without migration the corruption of cooperators is inevitable</a:t>
            </a:r>
          </a:p>
          <a:p>
            <a:r>
              <a:rPr lang="en-US" baseline="0" dirty="0" smtClean="0"/>
              <a:t>But: with migration the cooperators can escape the defectors and move away from the circle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602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</a:t>
            </a:r>
            <a:r>
              <a:rPr lang="sv-SE" baseline="0" dirty="0" smtClean="0"/>
              <a:t> – C: </a:t>
            </a:r>
            <a:r>
              <a:rPr lang="sv-SE" dirty="0" smtClean="0"/>
              <a:t>Invasion </a:t>
            </a:r>
            <a:r>
              <a:rPr lang="sv-SE" dirty="0" smtClean="0"/>
              <a:t>scenario</a:t>
            </a:r>
            <a:r>
              <a:rPr lang="sv-SE" baseline="0" dirty="0" smtClean="0"/>
              <a:t> with defector in center of a cooperative </a:t>
            </a:r>
            <a:r>
              <a:rPr lang="sv-SE" baseline="0" dirty="0" smtClean="0"/>
              <a:t>cluster, without migration</a:t>
            </a:r>
          </a:p>
          <a:p>
            <a:r>
              <a:rPr lang="sv-SE" baseline="0" dirty="0" smtClean="0"/>
              <a:t>The Noise 2 (random relocations) destroys the spatial patterns (no clusters formed) , so does Noise 3 (combination of 1 (strategy mutations) and 2). Defectors dominate largely</a:t>
            </a:r>
          </a:p>
          <a:p>
            <a:endParaRPr lang="sv-SE" baseline="0" dirty="0" smtClean="0"/>
          </a:p>
          <a:p>
            <a:r>
              <a:rPr lang="sv-SE" baseline="0" dirty="0" smtClean="0"/>
              <a:t>D – F:  Small cooperative clusters are shaped in each scenario – The combination imitation and success-driven migration is therefore a robust mechanism. </a:t>
            </a:r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474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Spontaneous outbreak of cooperative cluster, after</a:t>
            </a:r>
            <a:r>
              <a:rPr lang="en-US" baseline="0" dirty="0" smtClean="0"/>
              <a:t> a big number of iterations</a:t>
            </a:r>
          </a:p>
          <a:p>
            <a:r>
              <a:rPr lang="en-US" baseline="0" dirty="0" smtClean="0"/>
              <a:t>After outbreak the cooperative fraction comes to prevail</a:t>
            </a:r>
          </a:p>
          <a:p>
            <a:r>
              <a:rPr lang="en-US" baseline="0" dirty="0" smtClean="0"/>
              <a:t>Although strategy mutations are in favor of defection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407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the conditions for</a:t>
            </a:r>
            <a:r>
              <a:rPr lang="en-US" baseline="0" dirty="0" smtClean="0"/>
              <a:t> the spreading of cooperators from a supercritical cluster.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equation sets the diagonal line, What the variables stand for: Reward Sucker’s payoff Temptation Punishment. Above the line – cooperators spread. Below the line – defector invade.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lower diagram displays different range of migration (M)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Snowdrift game: S &gt; P</a:t>
            </a:r>
          </a:p>
          <a:p>
            <a:endParaRPr lang="en-US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512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9025" r="111" b="21320"/>
          <a:stretch>
            <a:fillRect/>
          </a:stretch>
        </p:blipFill>
        <p:spPr bwMode="auto">
          <a:xfrm>
            <a:off x="323850" y="620713"/>
            <a:ext cx="8496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4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4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33AC1-1B99-6349-8987-21A7CFA426CB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B8EA-DC52-B64E-8578-17DD351CAB2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5560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5616575"/>
          </a:xfrm>
          <a:solidFill>
            <a:schemeClr val="tx1"/>
          </a:solidFill>
        </p:spPr>
        <p:txBody>
          <a:bodyPr lIns="144000" tIns="450000" anchor="t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A136D0-117A-BA46-B383-00D9990CCC1B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5A05D-6A7F-A140-94C6-A6C2946DA9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0292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4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4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069A89C-7E60-DB47-962D-386A2AE0B6CB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135AE9-E9E4-F84F-96DF-545747D6E54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950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10C38E5-3079-5040-B58D-B01B9D2AC666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4F0B04-1FE6-E242-8C33-13AA05E266E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427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5"/>
          <p:cNvGrpSpPr/>
          <p:nvPr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4"/>
          </a:solidFill>
        </p:grpSpPr>
        <p:sp>
          <p:nvSpPr>
            <p:cNvPr id="5" name="Rechteck 16"/>
            <p:cNvSpPr/>
            <p:nvPr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6" name="Rechteck 17"/>
            <p:cNvSpPr/>
            <p:nvPr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7" name="Rechteck 18"/>
            <p:cNvSpPr/>
            <p:nvPr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8" name="Bild 18" descr="g_eth_logo_kurz_neg_Schutzraum.eps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028118"/>
      </p:ext>
    </p:extLst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5DCA6-DDE2-6841-9D33-68211C7356BE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9C0D-D8C2-7648-A158-6BC35620012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4581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4104000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2024063"/>
            <a:ext cx="4104134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39E43-B898-6C46-AC78-552ED7D86528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D127B-935A-2843-84B4-28B71F42BC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711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2FE2A-254B-7F48-B92C-D5E5DD71DBF1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9D2CC-EB13-2F41-BB06-9B2A325F96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8535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5571440-1147-C642-9166-87737435177C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9E16D0-803D-C14B-A0B1-B47B1D561A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6184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F16A4E2-3EA1-2E4B-A570-1D501693E3F5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E3D00A-1ECC-9740-948E-C6EDD1AACD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4767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4"/>
          </a:solidFill>
        </p:grpSpPr>
        <p:sp>
          <p:nvSpPr>
            <p:cNvPr id="24" name="Rechteck 23"/>
            <p:cNvSpPr/>
            <p:nvPr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500" y="6308725"/>
            <a:ext cx="6127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43D79CE3-3D09-1E45-A50C-AE7A2EB0FFF8}" type="datetime1">
              <a:rPr lang="de-DE"/>
              <a:pPr/>
              <a:t>11.11.2013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208338" cy="4683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47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538A5ADD-9496-7840-ADBF-EF8996A04FB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2024063"/>
            <a:ext cx="84836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1" name="Textfeld 15"/>
          <p:cNvSpPr txBox="1">
            <a:spLocks noChangeArrowheads="1"/>
          </p:cNvSpPr>
          <p:nvPr/>
        </p:nvSpPr>
        <p:spPr bwMode="auto">
          <a:xfrm>
            <a:off x="855980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2" name="Textfeld 17"/>
          <p:cNvSpPr txBox="1">
            <a:spLocks noChangeArrowheads="1"/>
          </p:cNvSpPr>
          <p:nvPr/>
        </p:nvSpPr>
        <p:spPr bwMode="auto">
          <a:xfrm>
            <a:off x="7834313" y="6300788"/>
            <a:ext cx="1063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3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620713"/>
            <a:ext cx="8496300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4" name="Textfeld 6"/>
          <p:cNvSpPr txBox="1">
            <a:spLocks noChangeArrowheads="1"/>
          </p:cNvSpPr>
          <p:nvPr/>
        </p:nvSpPr>
        <p:spPr bwMode="auto">
          <a:xfrm>
            <a:off x="323850" y="630872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altLang="de-DE" sz="800" smtClean="0">
              <a:ea typeface="+mn-ea"/>
            </a:endParaRPr>
          </a:p>
        </p:txBody>
      </p:sp>
      <p:pic>
        <p:nvPicPr>
          <p:cNvPr id="1035" name="Picture 12" descr="V:\Vorlagen\DGESS_ETH Logos\eth_dgess_logo_pos_500pxl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453188"/>
            <a:ext cx="71596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2" r:id="rId2"/>
    <p:sldLayoutId id="2147483683" r:id="rId3"/>
    <p:sldLayoutId id="2147483691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rgbClr val="007A96"/>
        </a:buClr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23850" y="4564063"/>
            <a:ext cx="8496300" cy="1673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de-CH" dirty="0" err="1" smtClean="0">
                <a:ea typeface="+mn-ea"/>
              </a:rPr>
              <a:t>Success-driven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migration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and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imitation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as</a:t>
            </a:r>
            <a:r>
              <a:rPr lang="de-CH" dirty="0" smtClean="0">
                <a:ea typeface="+mn-ea"/>
              </a:rPr>
              <a:t> a </a:t>
            </a:r>
            <a:r>
              <a:rPr lang="de-CH" dirty="0" err="1" smtClean="0">
                <a:ea typeface="+mn-ea"/>
              </a:rPr>
              <a:t>driver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for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cooperative</a:t>
            </a:r>
            <a:r>
              <a:rPr lang="de-CH" dirty="0" smtClean="0">
                <a:ea typeface="+mn-ea"/>
              </a:rPr>
              <a:t> </a:t>
            </a:r>
            <a:r>
              <a:rPr lang="de-CH" dirty="0" err="1" smtClean="0">
                <a:ea typeface="+mn-ea"/>
              </a:rPr>
              <a:t>behavior</a:t>
            </a:r>
            <a:endParaRPr lang="de-CH" dirty="0">
              <a:ea typeface="+mn-ea"/>
            </a:endParaRPr>
          </a:p>
        </p:txBody>
      </p:sp>
      <p:sp>
        <p:nvSpPr>
          <p:cNvPr id="4099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DD9149-B67D-7041-9577-AD319BBC9A6C}" type="datetime1">
              <a:rPr lang="de-DE"/>
              <a:pPr eaLnBrk="1" hangingPunct="1"/>
              <a:t>11.11.2013</a:t>
            </a:fld>
            <a:endParaRPr lang="de-DE"/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Arvid </a:t>
            </a:r>
            <a:r>
              <a:rPr lang="de-DE" altLang="de-DE" dirty="0" err="1" smtClean="0"/>
              <a:t>Boström</a:t>
            </a:r>
            <a:r>
              <a:rPr lang="de-DE" altLang="de-DE" dirty="0" smtClean="0"/>
              <a:t>, Axel Zeijen</a:t>
            </a:r>
          </a:p>
        </p:txBody>
      </p:sp>
      <p:sp>
        <p:nvSpPr>
          <p:cNvPr id="4101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9A4D7A-BE7F-5947-BAD0-192EC7BD946A}" type="slidenum">
              <a:rPr lang="de-DE"/>
              <a:pPr eaLnBrk="1" hangingPunct="1"/>
              <a:t>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sz="2800" dirty="0" smtClean="0">
                <a:ea typeface="+mj-ea"/>
              </a:rPr>
              <a:t>The </a:t>
            </a:r>
            <a:r>
              <a:rPr lang="de-CH" sz="2800" dirty="0" err="1" smtClean="0">
                <a:ea typeface="+mj-ea"/>
              </a:rPr>
              <a:t>outbreak</a:t>
            </a:r>
            <a:r>
              <a:rPr lang="de-CH" sz="2800" dirty="0" smtClean="0">
                <a:ea typeface="+mj-ea"/>
              </a:rPr>
              <a:t> </a:t>
            </a:r>
            <a:r>
              <a:rPr lang="de-CH" sz="2800" dirty="0" err="1" smtClean="0">
                <a:ea typeface="+mj-ea"/>
              </a:rPr>
              <a:t>of</a:t>
            </a:r>
            <a:r>
              <a:rPr lang="de-CH" sz="2800" dirty="0" smtClean="0">
                <a:ea typeface="+mj-ea"/>
              </a:rPr>
              <a:t> </a:t>
            </a:r>
            <a:r>
              <a:rPr lang="de-CH" sz="2800" dirty="0" err="1" smtClean="0">
                <a:ea typeface="+mj-ea"/>
              </a:rPr>
              <a:t>cooperation</a:t>
            </a:r>
            <a:r>
              <a:rPr lang="de-CH" sz="2800" dirty="0" smtClean="0">
                <a:ea typeface="+mj-ea"/>
              </a:rPr>
              <a:t> </a:t>
            </a:r>
            <a:r>
              <a:rPr lang="de-CH" sz="2800" dirty="0" err="1" smtClean="0">
                <a:ea typeface="+mj-ea"/>
              </a:rPr>
              <a:t>among</a:t>
            </a:r>
            <a:r>
              <a:rPr lang="de-CH" sz="2800" dirty="0" smtClean="0">
                <a:ea typeface="+mj-ea"/>
              </a:rPr>
              <a:t> </a:t>
            </a:r>
            <a:r>
              <a:rPr lang="de-CH" sz="2800" dirty="0" err="1" smtClean="0">
                <a:ea typeface="+mj-ea"/>
              </a:rPr>
              <a:t>success-driven</a:t>
            </a:r>
            <a:r>
              <a:rPr lang="de-CH" sz="2800" dirty="0" smtClean="0">
                <a:ea typeface="+mj-ea"/>
              </a:rPr>
              <a:t> </a:t>
            </a:r>
            <a:r>
              <a:rPr lang="de-CH" sz="2800" dirty="0" err="1" smtClean="0">
                <a:ea typeface="+mj-ea"/>
              </a:rPr>
              <a:t>individuals</a:t>
            </a:r>
            <a:r>
              <a:rPr lang="de-CH" sz="2800" dirty="0" smtClean="0">
                <a:ea typeface="+mj-ea"/>
              </a:rPr>
              <a:t> </a:t>
            </a:r>
            <a:r>
              <a:rPr lang="de-CH" sz="2800" dirty="0" err="1" smtClean="0">
                <a:ea typeface="+mj-ea"/>
              </a:rPr>
              <a:t>under</a:t>
            </a:r>
            <a:r>
              <a:rPr lang="de-CH" sz="2800" dirty="0" smtClean="0">
                <a:ea typeface="+mj-ea"/>
              </a:rPr>
              <a:t> </a:t>
            </a:r>
            <a:r>
              <a:rPr lang="de-CH" sz="2800" dirty="0" err="1" smtClean="0">
                <a:ea typeface="+mj-ea"/>
              </a:rPr>
              <a:t>noisy</a:t>
            </a:r>
            <a:r>
              <a:rPr lang="de-CH" sz="2800" dirty="0" smtClean="0">
                <a:ea typeface="+mj-ea"/>
              </a:rPr>
              <a:t> </a:t>
            </a:r>
            <a:r>
              <a:rPr lang="de-CH" sz="2800" dirty="0" err="1" smtClean="0">
                <a:ea typeface="+mj-ea"/>
              </a:rPr>
              <a:t>conditions</a:t>
            </a:r>
            <a:endParaRPr lang="de-CH" sz="2800" dirty="0">
              <a:ea typeface="+mj-ea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Success-driven migration</a:t>
            </a:r>
          </a:p>
          <a:p>
            <a:r>
              <a:rPr lang="en-US" dirty="0" smtClean="0"/>
              <a:t>Explaining cooperation in an egoistic world</a:t>
            </a:r>
          </a:p>
          <a:p>
            <a:r>
              <a:rPr lang="en-US" dirty="0" smtClean="0"/>
              <a:t>Mobility’ significance in social order</a:t>
            </a:r>
          </a:p>
          <a:p>
            <a:r>
              <a:rPr lang="en-US" dirty="0" smtClean="0"/>
              <a:t>Role of local agglomeration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Discussion/Conclusion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DCA6-DDE2-6841-9D33-68211C7356BE}" type="datetime1">
              <a:rPr lang="de-DE" smtClean="0"/>
              <a:pPr/>
              <a:t>11.11.2013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Arvid </a:t>
            </a:r>
            <a:r>
              <a:rPr lang="de-DE" altLang="de-DE" dirty="0" err="1"/>
              <a:t>Boström</a:t>
            </a:r>
            <a:r>
              <a:rPr lang="de-DE" altLang="de-DE" dirty="0"/>
              <a:t>, Axel Zeijen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9C0D-D8C2-7648-A158-6BC35620012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97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1"/>
          <p:cNvSpPr>
            <a:spLocks noGrp="1"/>
          </p:cNvSpPr>
          <p:nvPr>
            <p:ph type="subTitle" idx="1"/>
          </p:nvPr>
        </p:nvSpPr>
        <p:spPr>
          <a:xfrm>
            <a:off x="323850" y="620713"/>
            <a:ext cx="8496300" cy="465137"/>
          </a:xfrm>
        </p:spPr>
        <p:txBody>
          <a:bodyPr/>
          <a:lstStyle/>
          <a:p>
            <a:r>
              <a:rPr lang="de-CH" dirty="0" err="1" smtClean="0">
                <a:latin typeface="Arial" charset="0"/>
              </a:rPr>
              <a:t>Thank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you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for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listening</a:t>
            </a:r>
            <a:r>
              <a:rPr lang="de-CH" dirty="0" smtClean="0">
                <a:latin typeface="Arial" charset="0"/>
              </a:rPr>
              <a:t>, </a:t>
            </a:r>
            <a:r>
              <a:rPr lang="de-CH" dirty="0" err="1" smtClean="0">
                <a:latin typeface="Arial" charset="0"/>
              </a:rPr>
              <a:t>hope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it</a:t>
            </a:r>
            <a:r>
              <a:rPr lang="de-CH" dirty="0" smtClean="0">
                <a:latin typeface="Arial" charset="0"/>
              </a:rPr>
              <a:t> was </a:t>
            </a:r>
            <a:r>
              <a:rPr lang="de-CH" dirty="0" err="1" smtClean="0">
                <a:latin typeface="Arial" charset="0"/>
              </a:rPr>
              <a:t>interesting</a:t>
            </a:r>
            <a:r>
              <a:rPr lang="de-CH" dirty="0" smtClean="0">
                <a:latin typeface="Arial" charset="0"/>
              </a:rPr>
              <a:t> </a:t>
            </a:r>
            <a:endParaRPr lang="de-CH" dirty="0">
              <a:latin typeface="Arial" charset="0"/>
            </a:endParaRPr>
          </a:p>
        </p:txBody>
      </p:sp>
      <p:sp>
        <p:nvSpPr>
          <p:cNvPr id="7171" name="Titel 2"/>
          <p:cNvSpPr>
            <a:spLocks noGrp="1"/>
          </p:cNvSpPr>
          <p:nvPr>
            <p:ph type="ctrTitle"/>
          </p:nvPr>
        </p:nvSpPr>
        <p:spPr>
          <a:xfrm>
            <a:off x="323850" y="1063625"/>
            <a:ext cx="8496300" cy="58775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CH" dirty="0" err="1" smtClean="0">
                <a:latin typeface="Arial" charset="0"/>
              </a:rPr>
              <a:t>Questions</a:t>
            </a:r>
            <a:r>
              <a:rPr lang="de-CH" dirty="0" smtClean="0">
                <a:latin typeface="Arial" charset="0"/>
              </a:rPr>
              <a:t>?</a:t>
            </a:r>
            <a:endParaRPr lang="de-CH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>
          <a:xfrm>
            <a:off x="323850" y="2024063"/>
            <a:ext cx="8496300" cy="4210050"/>
          </a:xfrm>
        </p:spPr>
        <p:txBody>
          <a:bodyPr/>
          <a:lstStyle/>
          <a:p>
            <a:r>
              <a:rPr lang="de-CH" dirty="0" err="1" smtClean="0">
                <a:latin typeface="Arial" charset="0"/>
              </a:rPr>
              <a:t>Evolutionary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game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theory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as</a:t>
            </a:r>
            <a:r>
              <a:rPr lang="de-CH" dirty="0" smtClean="0">
                <a:latin typeface="Arial" charset="0"/>
              </a:rPr>
              <a:t> a </a:t>
            </a:r>
            <a:r>
              <a:rPr lang="de-CH" dirty="0" err="1" smtClean="0">
                <a:latin typeface="Arial" charset="0"/>
              </a:rPr>
              <a:t>model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to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explain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cooperation</a:t>
            </a:r>
            <a:r>
              <a:rPr lang="de-CH" dirty="0" smtClean="0">
                <a:latin typeface="Arial" charset="0"/>
              </a:rPr>
              <a:t> in </a:t>
            </a:r>
            <a:r>
              <a:rPr lang="de-CH" dirty="0" err="1" smtClean="0">
                <a:latin typeface="Arial" charset="0"/>
              </a:rPr>
              <a:t>interactions</a:t>
            </a:r>
            <a:r>
              <a:rPr lang="de-CH" dirty="0" smtClean="0">
                <a:latin typeface="Arial" charset="0"/>
              </a:rPr>
              <a:t>, </a:t>
            </a:r>
            <a:r>
              <a:rPr lang="de-CH" dirty="0" err="1" smtClean="0">
                <a:latin typeface="Arial" charset="0"/>
              </a:rPr>
              <a:t>based</a:t>
            </a:r>
            <a:r>
              <a:rPr lang="de-CH" dirty="0" smtClean="0">
                <a:latin typeface="Arial" charset="0"/>
              </a:rPr>
              <a:t> on </a:t>
            </a:r>
            <a:r>
              <a:rPr lang="de-CH" dirty="0" err="1" smtClean="0">
                <a:latin typeface="Arial" charset="0"/>
              </a:rPr>
              <a:t>prisoner’s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dilemma</a:t>
            </a:r>
            <a:endParaRPr lang="de-CH" dirty="0" smtClean="0">
              <a:latin typeface="Arial" charset="0"/>
            </a:endParaRPr>
          </a:p>
          <a:p>
            <a:r>
              <a:rPr lang="de-CH" dirty="0" smtClean="0">
                <a:latin typeface="Arial" charset="0"/>
              </a:rPr>
              <a:t>Main </a:t>
            </a:r>
            <a:r>
              <a:rPr lang="de-CH" dirty="0" err="1" smtClean="0">
                <a:latin typeface="Arial" charset="0"/>
              </a:rPr>
              <a:t>addition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to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existing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literature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is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success-driven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migration</a:t>
            </a:r>
            <a:endParaRPr lang="de-CH" dirty="0">
              <a:latin typeface="Arial" charset="0"/>
            </a:endParaRPr>
          </a:p>
          <a:p>
            <a:endParaRPr lang="de-CH" dirty="0" smtClean="0">
              <a:latin typeface="Arial" charset="0"/>
            </a:endParaRPr>
          </a:p>
          <a:p>
            <a:endParaRPr lang="de-CH" dirty="0">
              <a:latin typeface="Arial" charset="0"/>
            </a:endParaRPr>
          </a:p>
          <a:p>
            <a:r>
              <a:rPr lang="de-CH" dirty="0" smtClean="0">
                <a:latin typeface="Arial" charset="0"/>
              </a:rPr>
              <a:t>Agent-</a:t>
            </a:r>
            <a:r>
              <a:rPr lang="de-CH" dirty="0" err="1" smtClean="0">
                <a:latin typeface="Arial" charset="0"/>
              </a:rPr>
              <a:t>based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b="1" dirty="0" err="1" smtClean="0">
                <a:latin typeface="Arial" charset="0"/>
              </a:rPr>
              <a:t>model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with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set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of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parameters</a:t>
            </a:r>
            <a:endParaRPr lang="de-CH" dirty="0" smtClean="0">
              <a:latin typeface="Arial" charset="0"/>
            </a:endParaRPr>
          </a:p>
          <a:p>
            <a:r>
              <a:rPr lang="de-CH" b="1" dirty="0" err="1">
                <a:latin typeface="Arial" charset="0"/>
              </a:rPr>
              <a:t>S</a:t>
            </a:r>
            <a:r>
              <a:rPr lang="de-CH" b="1" dirty="0" err="1" smtClean="0">
                <a:latin typeface="Arial" charset="0"/>
              </a:rPr>
              <a:t>imulations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with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varying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conditions</a:t>
            </a:r>
            <a:endParaRPr lang="de-CH" dirty="0" smtClean="0">
              <a:latin typeface="Arial" charset="0"/>
            </a:endParaRPr>
          </a:p>
          <a:p>
            <a:r>
              <a:rPr lang="de-CH" dirty="0" err="1" smtClean="0">
                <a:latin typeface="Arial" charset="0"/>
              </a:rPr>
              <a:t>Discussion</a:t>
            </a:r>
            <a:r>
              <a:rPr lang="de-CH" dirty="0" smtClean="0">
                <a:latin typeface="Arial" charset="0"/>
              </a:rPr>
              <a:t> &amp; </a:t>
            </a:r>
            <a:r>
              <a:rPr lang="de-CH" dirty="0" err="1" smtClean="0">
                <a:latin typeface="Arial" charset="0"/>
              </a:rPr>
              <a:t>Conclusion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5464E-5503-2449-9DD6-7EBA9916FC72}" type="datetime1">
              <a:rPr lang="de-DE"/>
              <a:pPr eaLnBrk="1" hangingPunct="1"/>
              <a:t>11.11.2013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Arvid </a:t>
            </a:r>
            <a:r>
              <a:rPr lang="de-DE" altLang="de-DE" dirty="0" err="1"/>
              <a:t>Boström</a:t>
            </a:r>
            <a:r>
              <a:rPr lang="de-DE" altLang="de-DE" dirty="0"/>
              <a:t>, Axel Zeijen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2</a:t>
            </a:fld>
            <a:endParaRPr lang="de-DE"/>
          </a:p>
        </p:txBody>
      </p:sp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Context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and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content</a:t>
            </a:r>
            <a:endParaRPr lang="de-CH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Prisoner’s dilemma T&gt;R&gt;P&gt;S, two types of behavior</a:t>
            </a:r>
          </a:p>
          <a:p>
            <a:r>
              <a:rPr lang="en-US" dirty="0" smtClean="0"/>
              <a:t>People in grid, interact with &lt;=4 neighbors for an outcome</a:t>
            </a:r>
          </a:p>
          <a:p>
            <a:r>
              <a:rPr lang="en-US" dirty="0" smtClean="0"/>
              <a:t>Comparison with neighbors for best strategy, then:</a:t>
            </a:r>
          </a:p>
          <a:p>
            <a:pPr lvl="1"/>
            <a:r>
              <a:rPr lang="en-US" dirty="0" smtClean="0"/>
              <a:t>Check for ‘better’ areas around you, and move</a:t>
            </a:r>
          </a:p>
          <a:p>
            <a:pPr lvl="1"/>
            <a:r>
              <a:rPr lang="en-US" dirty="0" smtClean="0"/>
              <a:t>Imitate neighbors with better outcomes</a:t>
            </a:r>
          </a:p>
          <a:p>
            <a:r>
              <a:rPr lang="en-US" dirty="0" smtClean="0"/>
              <a:t>Possibility of ‘noise’ (randomness) in strategy and relocation</a:t>
            </a:r>
          </a:p>
          <a:p>
            <a:endParaRPr lang="en-US" dirty="0" smtClean="0"/>
          </a:p>
          <a:p>
            <a:r>
              <a:rPr lang="en-US" dirty="0" smtClean="0"/>
              <a:t>Implications: cooperation is fragile!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DCA6-DDE2-6841-9D33-68211C7356BE}" type="datetime1">
              <a:rPr lang="de-DE" smtClean="0"/>
              <a:pPr/>
              <a:t>11.11.2013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Arvid </a:t>
            </a:r>
            <a:r>
              <a:rPr lang="de-DE" altLang="de-DE" dirty="0" err="1"/>
              <a:t>Boström</a:t>
            </a:r>
            <a:r>
              <a:rPr lang="de-DE" altLang="de-DE" dirty="0"/>
              <a:t>, Axel Zeijen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9C0D-D8C2-7648-A158-6BC35620012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627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DCA6-DDE2-6841-9D33-68211C7356BE}" type="datetime1">
              <a:rPr lang="de-DE" smtClean="0"/>
              <a:pPr/>
              <a:t>11.11.2013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Arvid </a:t>
            </a:r>
            <a:r>
              <a:rPr lang="de-DE" altLang="de-DE" dirty="0" err="1"/>
              <a:t>Boström</a:t>
            </a:r>
            <a:r>
              <a:rPr lang="de-DE" altLang="de-DE" dirty="0"/>
              <a:t>, Axel Zeijen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9C0D-D8C2-7648-A158-6BC35620012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22" y="1760561"/>
            <a:ext cx="5437118" cy="455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384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T&gt;R&gt;P&gt;S</a:t>
            </a:r>
          </a:p>
          <a:p>
            <a:r>
              <a:rPr lang="en-US" dirty="0" smtClean="0"/>
              <a:t>1.3&gt;1.0&gt;0.3&gt;0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defectors in clusters or at edges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DCA6-DDE2-6841-9D33-68211C7356BE}" type="datetime1">
              <a:rPr lang="de-DE" smtClean="0"/>
              <a:pPr/>
              <a:t>11.11.2013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Arvid </a:t>
            </a:r>
            <a:r>
              <a:rPr lang="de-DE" altLang="de-DE" dirty="0" err="1"/>
              <a:t>Boström</a:t>
            </a:r>
            <a:r>
              <a:rPr lang="de-DE" altLang="de-DE" dirty="0"/>
              <a:t>, Axel Zeijen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9C0D-D8C2-7648-A158-6BC356200129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40" y="1766887"/>
            <a:ext cx="4298634" cy="42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1595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Defector’s Paradise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DCA6-DDE2-6841-9D33-68211C7356BE}" type="datetime1">
              <a:rPr lang="de-DE" smtClean="0"/>
              <a:pPr/>
              <a:t>11.11.2013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Arvid </a:t>
            </a:r>
            <a:r>
              <a:rPr lang="de-DE" altLang="de-DE" dirty="0" err="1"/>
              <a:t>Boström</a:t>
            </a:r>
            <a:r>
              <a:rPr lang="de-DE" altLang="de-DE" dirty="0"/>
              <a:t>, Axel Zeijen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9C0D-D8C2-7648-A158-6BC35620012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83384"/>
            <a:ext cx="8310308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97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Types of Noises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DCA6-DDE2-6841-9D33-68211C7356BE}" type="datetime1">
              <a:rPr lang="de-DE" smtClean="0"/>
              <a:pPr/>
              <a:t>11.11.2013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Arvid </a:t>
            </a:r>
            <a:r>
              <a:rPr lang="de-DE" altLang="de-DE" dirty="0" err="1"/>
              <a:t>Boström</a:t>
            </a:r>
            <a:r>
              <a:rPr lang="de-DE" altLang="de-DE" dirty="0"/>
              <a:t>, Axel Zeijen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9C0D-D8C2-7648-A158-6BC35620012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2" y="1802625"/>
            <a:ext cx="5045075" cy="443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77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620713"/>
            <a:ext cx="8496300" cy="503238"/>
          </a:xfrm>
        </p:spPr>
        <p:txBody>
          <a:bodyPr/>
          <a:lstStyle/>
          <a:p>
            <a:r>
              <a:rPr lang="en-US" dirty="0" smtClean="0"/>
              <a:t>Outbreak of Cooperative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DCA6-DDE2-6841-9D33-68211C7356BE}" type="datetime1">
              <a:rPr lang="de-DE" smtClean="0"/>
              <a:pPr/>
              <a:t>11.11.2013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/>
              <a:t>Arvid </a:t>
            </a:r>
            <a:r>
              <a:rPr lang="de-DE" altLang="de-DE" dirty="0" err="1"/>
              <a:t>Boström</a:t>
            </a:r>
            <a:r>
              <a:rPr lang="de-DE" altLang="de-DE" dirty="0"/>
              <a:t>, Axel Zeijen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9C0D-D8C2-7648-A158-6BC356200129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1" y="1272382"/>
            <a:ext cx="6413864" cy="21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75" y="3533614"/>
            <a:ext cx="6778901" cy="27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2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</a:t>
            </a:r>
            <a:r>
              <a:rPr lang="en-US" smtClean="0"/>
              <a:t>Payoff Parameters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DCA6-DDE2-6841-9D33-68211C7356BE}" type="datetime1">
              <a:rPr lang="de-DE" smtClean="0"/>
              <a:pPr/>
              <a:t>11.11.2013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Arvid Boström, Axel </a:t>
            </a:r>
            <a:r>
              <a:rPr lang="en-US" dirty="0" err="1" smtClean="0"/>
              <a:t>Zeijen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9C0D-D8C2-7648-A158-6BC356200129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4" y="876818"/>
            <a:ext cx="2892102" cy="535729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0" y="3458050"/>
                <a:ext cx="56769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58050"/>
                <a:ext cx="5676900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90550" y="2959079"/>
            <a:ext cx="445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Diagonal line set by: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97229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D-GESS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FA35ADEB9634DBAC661C8911DB1E2" ma:contentTypeVersion="0" ma:contentTypeDescription="Ein neues Dokument erstellen." ma:contentTypeScope="" ma:versionID="263c0e8807f5d6dc8ff3624c3fc923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879CF0-4BA3-4CD6-BAFF-A56651A25D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682D22-8725-4CAF-A027-1DDFA92ED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Presentation_D-GESS.pot</Template>
  <TotalTime>0</TotalTime>
  <Words>654</Words>
  <Application>Microsoft Office PowerPoint</Application>
  <PresentationFormat>Bildschirmpräsentation (4:3)</PresentationFormat>
  <Paragraphs>110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Cambria Math</vt:lpstr>
      <vt:lpstr>Wingdings</vt:lpstr>
      <vt:lpstr>Presentation_D-GESS</vt:lpstr>
      <vt:lpstr>The outbreak of cooperation among success-driven individuals under noisy conditions</vt:lpstr>
      <vt:lpstr>Context and content</vt:lpstr>
      <vt:lpstr>The model</vt:lpstr>
      <vt:lpstr>Base model</vt:lpstr>
      <vt:lpstr>Example of defectors in clusters or at edges</vt:lpstr>
      <vt:lpstr>Defector’s Paradise</vt:lpstr>
      <vt:lpstr>Varying Types of Noises</vt:lpstr>
      <vt:lpstr>Outbreak of Cooperative Behaviour</vt:lpstr>
      <vt:lpstr>Varying Payoff Parameters </vt:lpstr>
      <vt:lpstr>Discussion/Conclusion </vt:lpstr>
      <vt:lpstr>Questions?</vt:lpstr>
    </vt:vector>
  </TitlesOfParts>
  <Company>ETH Zuerich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 Cecconi</dc:creator>
  <cp:lastModifiedBy>Arvid Boström</cp:lastModifiedBy>
  <cp:revision>30</cp:revision>
  <cp:lastPrinted>2013-06-08T11:22:51Z</cp:lastPrinted>
  <dcterms:created xsi:type="dcterms:W3CDTF">2013-09-17T13:32:17Z</dcterms:created>
  <dcterms:modified xsi:type="dcterms:W3CDTF">2013-11-12T20:48:21Z</dcterms:modified>
</cp:coreProperties>
</file>