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4"/>
  </p:notesMasterIdLst>
  <p:sldIdLst>
    <p:sldId id="256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1" r:id="rId23"/>
    <p:sldId id="282" r:id="rId24"/>
    <p:sldId id="285" r:id="rId25"/>
    <p:sldId id="286" r:id="rId26"/>
    <p:sldId id="287" r:id="rId27"/>
    <p:sldId id="288" r:id="rId28"/>
    <p:sldId id="290" r:id="rId29"/>
    <p:sldId id="283" r:id="rId30"/>
    <p:sldId id="284" r:id="rId31"/>
    <p:sldId id="277" r:id="rId32"/>
    <p:sldId id="289" r:id="rId33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CC149A9-BA2E-C540-9500-E88E3C53CBA7}">
          <p14:sldIdLst>
            <p14:sldId id="256"/>
          </p14:sldIdLst>
        </p14:section>
        <p14:section name="Game-Dynamical replicator equations" id="{9D580FE4-0753-7746-A2FA-08BB565FBF2E}">
          <p14:sldIdLst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</p14:sldIdLst>
        </p14:section>
        <p14:section name="Stationary solutions, eigenvalues and possible system dynamics" id="{01E37835-52F5-3F4A-A66F-AD6BB38FCC7A}">
          <p14:sldIdLst>
            <p14:sldId id="278"/>
            <p14:sldId id="279"/>
            <p14:sldId id="280"/>
            <p14:sldId id="281"/>
            <p14:sldId id="282"/>
          </p14:sldIdLst>
        </p14:section>
        <p14:section name="Classification of different type of system dynamics" id="{5C9BE60A-67FB-F94E-BE47-A9D204F84E2B}">
          <p14:sldIdLst>
            <p14:sldId id="285"/>
            <p14:sldId id="286"/>
            <p14:sldId id="287"/>
            <p14:sldId id="288"/>
            <p14:sldId id="290"/>
            <p14:sldId id="283"/>
            <p14:sldId id="284"/>
            <p14:sldId id="277"/>
          </p14:sldIdLst>
        </p14:section>
        <p14:section name="Summary" id="{49B6B7C9-D908-8643-AE7A-D3679ED65481}">
          <p14:sldIdLst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8" autoAdjust="0"/>
    <p:restoredTop sz="94762" autoAdjust="0"/>
  </p:normalViewPr>
  <p:slideViewPr>
    <p:cSldViewPr snapToGrid="0" snapToObjects="1">
      <p:cViewPr varScale="1">
        <p:scale>
          <a:sx n="137" d="100"/>
          <a:sy n="137" d="100"/>
        </p:scale>
        <p:origin x="-7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fld id="{71AC5B35-F5B0-2045-95F1-A85FF48050A5}" type="datetimeFigureOut">
              <a:rPr lang="de-CH"/>
              <a:pPr/>
              <a:t>18/11/13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fld id="{063E8C64-6066-1949-892A-3F8D74355982}" type="slidenum">
              <a:rPr lang="de-CH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7336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8496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4563876"/>
            <a:ext cx="8496300" cy="1673412"/>
          </a:xfrm>
          <a:solidFill>
            <a:schemeClr val="accent4"/>
          </a:solidFill>
        </p:spPr>
        <p:txBody>
          <a:bodyPr lIns="144000" tIns="10800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3429000"/>
            <a:ext cx="8496300" cy="1152128"/>
          </a:xfrm>
          <a:solidFill>
            <a:schemeClr val="accent4"/>
          </a:solidFill>
        </p:spPr>
        <p:txBody>
          <a:bodyPr lIns="144000" tIns="72000" anchor="t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18/11/13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err="1" smtClean="0"/>
              <a:t>Giona</a:t>
            </a:r>
            <a:r>
              <a:rPr lang="de-DE" dirty="0" smtClean="0"/>
              <a:t> </a:t>
            </a:r>
            <a:r>
              <a:rPr lang="de-DE" dirty="0" err="1" smtClean="0"/>
              <a:t>Casiraghi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FB8EA-DC52-B64E-8578-17DD351CAB2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55602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auftak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323850" y="1565138"/>
            <a:ext cx="8496300" cy="4672150"/>
          </a:xfrm>
          <a:solidFill>
            <a:schemeClr val="tx1"/>
          </a:solidFill>
        </p:spPr>
        <p:txBody>
          <a:bodyPr lIns="144000" tIns="450000"/>
          <a:lstStyle>
            <a:lvl1pPr marL="0" indent="0">
              <a:lnSpc>
                <a:spcPct val="114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612000"/>
            <a:ext cx="8496300" cy="972000"/>
          </a:xfrm>
          <a:solidFill>
            <a:schemeClr val="tx1"/>
          </a:solidFill>
        </p:spPr>
        <p:txBody>
          <a:bodyPr/>
          <a:lstStyle>
            <a:lvl1pPr>
              <a:lnSpc>
                <a:spcPct val="10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18/11/13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err="1" smtClean="0"/>
              <a:t>Giona</a:t>
            </a:r>
            <a:r>
              <a:rPr lang="de-DE" dirty="0" smtClean="0"/>
              <a:t> </a:t>
            </a:r>
            <a:r>
              <a:rPr lang="de-DE" dirty="0" err="1" smtClean="0"/>
              <a:t>Casiraghi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0E3D00A-1ECC-9740-948E-C6EDD1AACDB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4767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auftak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612000"/>
            <a:ext cx="8496300" cy="5616575"/>
          </a:xfrm>
          <a:solidFill>
            <a:schemeClr val="tx1"/>
          </a:solidFill>
        </p:spPr>
        <p:txBody>
          <a:bodyPr lIns="144000" tIns="450000" anchor="t"/>
          <a:lstStyle>
            <a:lvl1pPr>
              <a:lnSpc>
                <a:spcPct val="113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18/11/13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err="1" smtClean="0"/>
              <a:t>Giona</a:t>
            </a:r>
            <a:r>
              <a:rPr lang="de-DE" dirty="0" smtClean="0"/>
              <a:t> </a:t>
            </a:r>
            <a:r>
              <a:rPr lang="de-DE" dirty="0" err="1" smtClean="0"/>
              <a:t>Casiraghi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5A05D-6A7F-A140-94C6-A6C2946DA93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50292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4823305"/>
            <a:ext cx="8496300" cy="1013969"/>
          </a:xfrm>
          <a:solidFill>
            <a:schemeClr val="accent4"/>
          </a:solidFill>
        </p:spPr>
        <p:txBody>
          <a:bodyPr lIns="144000" tIns="108000" anchor="t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5809753"/>
            <a:ext cx="8496300" cy="427535"/>
          </a:xfrm>
          <a:solidFill>
            <a:schemeClr val="accent4"/>
          </a:solidFill>
        </p:spPr>
        <p:txBody>
          <a:bodyPr lIns="144000" bIns="10800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23850" y="620713"/>
            <a:ext cx="8496300" cy="4204512"/>
          </a:xfrm>
          <a:noFill/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de-CH" noProof="0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18/11/13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err="1" smtClean="0"/>
              <a:t>Giona</a:t>
            </a:r>
            <a:r>
              <a:rPr lang="de-DE" dirty="0" smtClean="0"/>
              <a:t> </a:t>
            </a:r>
            <a:r>
              <a:rPr lang="de-DE" dirty="0" err="1" smtClean="0"/>
              <a:t>Casiraghi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B135AE9-E9E4-F84F-96DF-545747D6E54A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9508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4823305"/>
            <a:ext cx="8496300" cy="1013969"/>
          </a:xfrm>
          <a:noFill/>
        </p:spPr>
        <p:txBody>
          <a:bodyPr lIns="144000" tIns="108000" anchor="t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5809753"/>
            <a:ext cx="8496300" cy="427535"/>
          </a:xfrm>
          <a:noFill/>
        </p:spPr>
        <p:txBody>
          <a:bodyPr lIns="144000" bIns="10800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23850" y="620713"/>
            <a:ext cx="8496300" cy="4204513"/>
          </a:xfrm>
          <a:noFill/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de-CH" noProof="0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18/11/13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err="1" smtClean="0"/>
              <a:t>Giona</a:t>
            </a:r>
            <a:r>
              <a:rPr lang="de-DE" dirty="0" smtClean="0"/>
              <a:t> </a:t>
            </a:r>
            <a:r>
              <a:rPr lang="de-DE" dirty="0" err="1" smtClean="0"/>
              <a:t>Casiraghi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C4F0B04-1FE6-E242-8C33-13AA05E266E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4273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15"/>
          <p:cNvGrpSpPr/>
          <p:nvPr/>
        </p:nvGrpSpPr>
        <p:grpSpPr>
          <a:xfrm>
            <a:off x="142875" y="152400"/>
            <a:ext cx="8858250" cy="612775"/>
            <a:chOff x="142875" y="152400"/>
            <a:chExt cx="8858250" cy="612775"/>
          </a:xfrm>
          <a:solidFill>
            <a:schemeClr val="accent4"/>
          </a:solidFill>
        </p:grpSpPr>
        <p:sp>
          <p:nvSpPr>
            <p:cNvPr id="5" name="Rechteck 16"/>
            <p:cNvSpPr/>
            <p:nvPr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/>
            </a:p>
          </p:txBody>
        </p:sp>
        <p:sp>
          <p:nvSpPr>
            <p:cNvPr id="6" name="Rechteck 17"/>
            <p:cNvSpPr/>
            <p:nvPr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/>
            </a:p>
          </p:txBody>
        </p:sp>
        <p:sp>
          <p:nvSpPr>
            <p:cNvPr id="7" name="Rechteck 18"/>
            <p:cNvSpPr/>
            <p:nvPr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/>
            </a:p>
          </p:txBody>
        </p:sp>
        <p:pic>
          <p:nvPicPr>
            <p:cNvPr id="8" name="Bild 18" descr="g_eth_logo_kurz_neg_Schutzraum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44000" tIns="10800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850" y="1063254"/>
            <a:ext cx="8496299" cy="960809"/>
          </a:xfrm>
          <a:solidFill>
            <a:schemeClr val="bg1"/>
          </a:solidFill>
        </p:spPr>
        <p:txBody>
          <a:bodyPr lIns="144000" anchor="t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3028118"/>
      </p:ext>
    </p:extLst>
  </p:cSld>
  <p:clrMapOvr>
    <a:masterClrMapping/>
  </p:clrMapOvr>
  <p:transition xmlns:p14="http://schemas.microsoft.com/office/powerpoint/2010/main">
    <p:fade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620713"/>
            <a:ext cx="8496300" cy="561339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18/11/13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err="1" smtClean="0"/>
              <a:t>Giona</a:t>
            </a:r>
            <a:r>
              <a:rPr lang="de-DE" dirty="0" smtClean="0"/>
              <a:t> </a:t>
            </a:r>
            <a:r>
              <a:rPr lang="de-DE" dirty="0" err="1" smtClean="0"/>
              <a:t>Casiraghi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39C0D-D8C2-7648-A158-6BC356200129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6588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2024064"/>
            <a:ext cx="8496300" cy="421004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Click t edit Master title style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18/11/13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err="1" smtClean="0"/>
              <a:t>Giona</a:t>
            </a:r>
            <a:r>
              <a:rPr lang="de-DE" dirty="0" smtClean="0"/>
              <a:t> </a:t>
            </a:r>
            <a:r>
              <a:rPr lang="de-DE" dirty="0" err="1" smtClean="0"/>
              <a:t>Casiraghi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39C0D-D8C2-7648-A158-6BC356200129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4581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850" y="2024063"/>
            <a:ext cx="4104000" cy="4213225"/>
          </a:xfrm>
        </p:spPr>
        <p:txBody>
          <a:bodyPr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016" y="2024063"/>
            <a:ext cx="4104134" cy="4213225"/>
          </a:xfrm>
        </p:spPr>
        <p:txBody>
          <a:bodyPr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18/11/13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18/11/13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D127B-935A-2843-84B4-28B71F42BCA9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711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18/11/13</a:t>
            </a:r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err="1" smtClean="0"/>
              <a:t>Giona</a:t>
            </a:r>
            <a:r>
              <a:rPr lang="de-DE" dirty="0" smtClean="0"/>
              <a:t> </a:t>
            </a:r>
            <a:r>
              <a:rPr lang="de-DE" dirty="0" err="1" smtClean="0"/>
              <a:t>Casiraghi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9D2CC-EB13-2F41-BB06-9B2A325F961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2853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323850" y="620713"/>
            <a:ext cx="8496300" cy="5607860"/>
          </a:xfrm>
          <a:noFill/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de-CH" noProof="0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18/11/13</a:t>
            </a:r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err="1" smtClean="0"/>
              <a:t>Giona</a:t>
            </a:r>
            <a:r>
              <a:rPr lang="de-DE" dirty="0" smtClean="0"/>
              <a:t> </a:t>
            </a:r>
            <a:r>
              <a:rPr lang="de-DE" dirty="0" err="1" smtClean="0"/>
              <a:t>Casiraghi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69E16D0-803D-C14B-A0B1-B47B1D561AD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618448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142874" y="152400"/>
            <a:ext cx="8859601" cy="612775"/>
            <a:chOff x="142874" y="152400"/>
            <a:chExt cx="8859601" cy="612775"/>
          </a:xfrm>
          <a:solidFill>
            <a:schemeClr val="accent4"/>
          </a:solidFill>
        </p:grpSpPr>
        <p:sp>
          <p:nvSpPr>
            <p:cNvPr id="24" name="Rechteck 23"/>
            <p:cNvSpPr/>
            <p:nvPr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500" y="6308725"/>
            <a:ext cx="612775" cy="468313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/>
            </a:lvl1pPr>
          </a:lstStyle>
          <a:p>
            <a:r>
              <a:rPr lang="de-DE" dirty="0" smtClean="0"/>
              <a:t>18/11/13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0" y="6308725"/>
            <a:ext cx="3208338" cy="46831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dirty="0" err="1" smtClean="0"/>
              <a:t>Giona</a:t>
            </a:r>
            <a:r>
              <a:rPr lang="de-DE" dirty="0" smtClean="0"/>
              <a:t> </a:t>
            </a:r>
            <a:r>
              <a:rPr lang="de-DE" dirty="0" err="1" smtClean="0"/>
              <a:t>Casiraghi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475" y="6308725"/>
            <a:ext cx="266700" cy="468313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/>
            </a:lvl1pPr>
          </a:lstStyle>
          <a:p>
            <a:fld id="{538A5ADD-9496-7840-ADBF-EF8996A04FB8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3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23850" y="2024063"/>
            <a:ext cx="84836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40400" tIns="0" rIns="144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31" name="Textfeld 15"/>
          <p:cNvSpPr txBox="1">
            <a:spLocks noChangeArrowheads="1"/>
          </p:cNvSpPr>
          <p:nvPr/>
        </p:nvSpPr>
        <p:spPr bwMode="auto">
          <a:xfrm>
            <a:off x="8559800" y="6300788"/>
            <a:ext cx="106363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rIns="36000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CH" altLang="de-DE" sz="800" smtClean="0">
                <a:ea typeface="+mn-ea"/>
              </a:rPr>
              <a:t>|</a:t>
            </a:r>
          </a:p>
        </p:txBody>
      </p:sp>
      <p:sp>
        <p:nvSpPr>
          <p:cNvPr id="1032" name="Textfeld 17"/>
          <p:cNvSpPr txBox="1">
            <a:spLocks noChangeArrowheads="1"/>
          </p:cNvSpPr>
          <p:nvPr/>
        </p:nvSpPr>
        <p:spPr bwMode="auto">
          <a:xfrm>
            <a:off x="7834313" y="6300788"/>
            <a:ext cx="10636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rIns="36000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CH" altLang="de-DE" sz="800" smtClean="0">
                <a:ea typeface="+mn-ea"/>
              </a:rPr>
              <a:t>|</a:t>
            </a:r>
          </a:p>
        </p:txBody>
      </p:sp>
      <p:sp>
        <p:nvSpPr>
          <p:cNvPr id="1033" name="Titelplatzhalter 1"/>
          <p:cNvSpPr>
            <a:spLocks noGrp="1"/>
          </p:cNvSpPr>
          <p:nvPr>
            <p:ph type="title"/>
          </p:nvPr>
        </p:nvSpPr>
        <p:spPr bwMode="auto">
          <a:xfrm>
            <a:off x="323850" y="620713"/>
            <a:ext cx="8496300" cy="971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40400" tIns="0" rIns="144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34" name="Textfeld 6"/>
          <p:cNvSpPr txBox="1">
            <a:spLocks noChangeArrowheads="1"/>
          </p:cNvSpPr>
          <p:nvPr/>
        </p:nvSpPr>
        <p:spPr bwMode="auto">
          <a:xfrm>
            <a:off x="323850" y="6308725"/>
            <a:ext cx="424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CH" altLang="de-DE" sz="800" smtClean="0">
              <a:ea typeface="+mn-ea"/>
            </a:endParaRPr>
          </a:p>
        </p:txBody>
      </p:sp>
      <p:pic>
        <p:nvPicPr>
          <p:cNvPr id="1035" name="Picture 12" descr="V:\Vorlagen\DGESS_ETH Logos\eth_dgess_logo_pos_500pxl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6453188"/>
            <a:ext cx="715963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2" r:id="rId2"/>
    <p:sldLayoutId id="2147483683" r:id="rId3"/>
    <p:sldLayoutId id="2147483691" r:id="rId4"/>
    <p:sldLayoutId id="2147483692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61950" indent="-361950" algn="l" rtl="0" eaLnBrk="1" fontAlgn="base" hangingPunct="1">
        <a:spcBef>
          <a:spcPts val="500"/>
        </a:spcBef>
        <a:spcAft>
          <a:spcPct val="0"/>
        </a:spcAft>
        <a:buClr>
          <a:srgbClr val="007A96"/>
        </a:buClr>
        <a:buFont typeface="Wingdings" charset="0"/>
        <a:buChar char="§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27063" indent="-265113" algn="l" rtl="0" eaLnBrk="1" fontAlgn="base" hangingPunct="1">
        <a:spcBef>
          <a:spcPts val="400"/>
        </a:spcBef>
        <a:spcAft>
          <a:spcPct val="0"/>
        </a:spcAft>
        <a:buClr>
          <a:srgbClr val="007A96"/>
        </a:buClr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93763" indent="-266700" algn="l" rtl="0" eaLnBrk="1" fontAlgn="base" hangingPunct="1">
        <a:spcBef>
          <a:spcPts val="400"/>
        </a:spcBef>
        <a:spcAft>
          <a:spcPct val="0"/>
        </a:spcAft>
        <a:buClr>
          <a:srgbClr val="007A96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77913" indent="-177800" algn="l" rtl="0" eaLnBrk="1" fontAlgn="base" hangingPunct="1">
        <a:spcBef>
          <a:spcPts val="400"/>
        </a:spcBef>
        <a:spcAft>
          <a:spcPct val="0"/>
        </a:spcAft>
        <a:buClr>
          <a:srgbClr val="007A96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62063" indent="-184150" algn="l" rtl="0" eaLnBrk="1" fontAlgn="base" hangingPunct="1">
        <a:spcBef>
          <a:spcPts val="400"/>
        </a:spcBef>
        <a:spcAft>
          <a:spcPct val="0"/>
        </a:spcAft>
        <a:buClr>
          <a:srgbClr val="007A96"/>
        </a:buClr>
        <a:buFont typeface="Wingdings" charset="0"/>
        <a:buChar char="§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3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39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emf"/><Relationship Id="rId12" Type="http://schemas.openxmlformats.org/officeDocument/2006/relationships/image" Target="../media/image57.emf"/><Relationship Id="rId13" Type="http://schemas.openxmlformats.org/officeDocument/2006/relationships/image" Target="../media/image58.emf"/><Relationship Id="rId14" Type="http://schemas.openxmlformats.org/officeDocument/2006/relationships/image" Target="../media/image59.emf"/><Relationship Id="rId15" Type="http://schemas.openxmlformats.org/officeDocument/2006/relationships/image" Target="../media/image60.emf"/><Relationship Id="rId16" Type="http://schemas.openxmlformats.org/officeDocument/2006/relationships/image" Target="../media/image6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53.emf"/><Relationship Id="rId9" Type="http://schemas.openxmlformats.org/officeDocument/2006/relationships/image" Target="../media/image54.emf"/><Relationship Id="rId10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68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323850" y="4564063"/>
            <a:ext cx="8496300" cy="16732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Clr>
                <a:schemeClr val="accent4"/>
              </a:buClr>
              <a:defRPr/>
            </a:pPr>
            <a:r>
              <a:rPr lang="en-US" dirty="0" smtClean="0"/>
              <a:t>Classification </a:t>
            </a:r>
            <a:r>
              <a:rPr lang="en-US" dirty="0"/>
              <a:t>and analytical treatment considering asymmetry and power</a:t>
            </a:r>
            <a:endParaRPr lang="de-CH" dirty="0">
              <a:ea typeface="+mn-ea"/>
            </a:endParaRPr>
          </a:p>
        </p:txBody>
      </p:sp>
      <p:sp>
        <p:nvSpPr>
          <p:cNvPr id="4099" name="Datumsplatzhalter 2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dirty="0" smtClean="0"/>
              <a:t>18/11/13</a:t>
            </a:r>
          </a:p>
        </p:txBody>
      </p:sp>
      <p:sp>
        <p:nvSpPr>
          <p:cNvPr id="4100" name="Fußzeilenplatzhalter 3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dirty="0" err="1" smtClean="0"/>
              <a:t>Giona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Casiraghi</a:t>
            </a:r>
            <a:endParaRPr lang="de-DE" altLang="de-DE" dirty="0" smtClean="0"/>
          </a:p>
        </p:txBody>
      </p:sp>
      <p:sp>
        <p:nvSpPr>
          <p:cNvPr id="4101" name="Foliennummernplatzhalter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29A4D7A-BE7F-5947-BAD0-192EC7BD946A}" type="slidenum">
              <a:rPr lang="de-DE"/>
              <a:pPr eaLnBrk="1" hangingPunct="1"/>
              <a:t>1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323850" y="3429000"/>
            <a:ext cx="8496300" cy="1152525"/>
          </a:xfrm>
        </p:spPr>
        <p:txBody>
          <a:bodyPr rtlCol="0">
            <a:noAutofit/>
          </a:bodyPr>
          <a:lstStyle/>
          <a:p>
            <a:r>
              <a:rPr lang="en-US" b="0" dirty="0"/>
              <a:t>Evolutionary dynamics of populations with conflicting </a:t>
            </a:r>
            <a:r>
              <a:rPr lang="en-US" b="0" dirty="0" smtClean="0"/>
              <a:t>interactions</a:t>
            </a:r>
            <a:endParaRPr lang="de-CH" dirty="0">
              <a:ea typeface="+mj-ea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9E16D0-803D-C14B-A0B1-B47B1D561AD0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9" name="Picture 8" descr="imag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74" y="897977"/>
            <a:ext cx="6949440" cy="535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417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vie1.mpg">
            <a:hlinkClick r:id="" action="ppaction://media"/>
          </p:cNvPr>
          <p:cNvPicPr>
            <a:picLocks noGrp="1" noChangeAspect="1"/>
          </p:cNvPicPr>
          <p:nvPr>
            <p:ph type="pic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0338" y="620713"/>
            <a:ext cx="6281737" cy="5608637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9E16D0-803D-C14B-A0B1-B47B1D561AD0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78923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self -interactions between entities of the same population is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Conventional </a:t>
            </a:r>
            <a:r>
              <a:rPr lang="en-US" dirty="0" err="1" smtClean="0"/>
              <a:t>bimatrix</a:t>
            </a:r>
            <a:r>
              <a:rPr lang="en-US" dirty="0" smtClean="0"/>
              <a:t> games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Cases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67" y="2605293"/>
            <a:ext cx="22352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9451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21" y="787099"/>
            <a:ext cx="7339584" cy="565099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9E16D0-803D-C14B-A0B1-B47B1D561AD0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5602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vie2.mpg">
            <a:hlinkClick r:id="" action="ppaction://media"/>
          </p:cNvPr>
          <p:cNvPicPr>
            <a:picLocks noGrp="1" noChangeAspect="1"/>
          </p:cNvPicPr>
          <p:nvPr>
            <p:ph type="pic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0338" y="620713"/>
            <a:ext cx="6281737" cy="5608637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9E16D0-803D-C14B-A0B1-B47B1D561AD0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64550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we will assume that everyone has interactions with entity of all populations with a frequency that is proportional to the relative population size</a:t>
            </a:r>
            <a:endParaRPr lang="en-US" dirty="0"/>
          </a:p>
          <a:p>
            <a:r>
              <a:rPr lang="en-US" dirty="0"/>
              <a:t>F</a:t>
            </a:r>
            <a:r>
              <a:rPr lang="en-US" dirty="0" smtClean="0"/>
              <a:t>or simplicity we will assume also</a:t>
            </a:r>
          </a:p>
          <a:p>
            <a:endParaRPr lang="en-US" dirty="0"/>
          </a:p>
          <a:p>
            <a:endParaRPr lang="en-US" dirty="0" smtClean="0"/>
          </a:p>
          <a:p>
            <a:pPr>
              <a:buClr>
                <a:schemeClr val="bg1"/>
              </a:buClr>
              <a:buFont typeface="Arial"/>
              <a:buChar char="•"/>
            </a:pPr>
            <a:r>
              <a:rPr lang="en-US" dirty="0" smtClean="0"/>
              <a:t>So that the payoffs depend only on the state but not on the population of the interaction partner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Cases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400" y="3732254"/>
            <a:ext cx="55372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785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9E16D0-803D-C14B-A0B1-B47B1D561AD0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8" name="Picture 7" descr="imag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76" y="687793"/>
            <a:ext cx="7491984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524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two-dimensional space define by </a:t>
            </a:r>
            <a:r>
              <a:rPr lang="en-US" b="1" i="1" dirty="0" smtClean="0"/>
              <a:t>p</a:t>
            </a:r>
            <a:r>
              <a:rPr lang="en-US" dirty="0" smtClean="0"/>
              <a:t> and </a:t>
            </a:r>
            <a:r>
              <a:rPr lang="en-US" b="1" i="1" dirty="0" smtClean="0"/>
              <a:t>q </a:t>
            </a:r>
            <a:r>
              <a:rPr lang="en-US" dirty="0" smtClean="0"/>
              <a:t>we can derive the qualitative vector fields from the stationary solution (Dynamical System Analysis)</a:t>
            </a:r>
          </a:p>
          <a:p>
            <a:r>
              <a:rPr lang="en-US" dirty="0" smtClean="0"/>
              <a:t>The stationary solution and their stability properties can be calculated </a:t>
            </a:r>
            <a:r>
              <a:rPr lang="en-US" b="1" dirty="0" smtClean="0"/>
              <a:t>analytically</a:t>
            </a:r>
            <a:r>
              <a:rPr lang="en-US" dirty="0" smtClean="0"/>
              <a:t> from the their eigenvalues</a:t>
            </a:r>
          </a:p>
          <a:p>
            <a:r>
              <a:rPr lang="en-US" dirty="0" smtClean="0"/>
              <a:t>There are exact mathematical formulas for them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Stationary solutions, eigenvalues and possible system dynamics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3573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Stationary solutions            are identified setting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From the set of linearized equations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>
              <a:buClr>
                <a:schemeClr val="bg1"/>
              </a:buClr>
              <a:buFont typeface="Arial"/>
              <a:buChar char="•"/>
            </a:pPr>
            <a:endParaRPr lang="en-US" dirty="0" smtClean="0"/>
          </a:p>
          <a:p>
            <a:pPr>
              <a:buClr>
                <a:schemeClr val="bg1"/>
              </a:buClr>
              <a:buFont typeface="Arial"/>
              <a:buChar char="•"/>
            </a:pPr>
            <a:r>
              <a:rPr lang="en-US" dirty="0" smtClean="0"/>
              <a:t>we </a:t>
            </a:r>
            <a:r>
              <a:rPr lang="en-US" dirty="0"/>
              <a:t>get the respective eigenvalues with which we </a:t>
            </a:r>
            <a:r>
              <a:rPr lang="en-US" dirty="0" smtClean="0"/>
              <a:t>can</a:t>
            </a:r>
          </a:p>
          <a:p>
            <a:pPr>
              <a:buClr>
                <a:schemeClr val="bg1"/>
              </a:buClr>
              <a:buFont typeface="Arial"/>
              <a:buChar char="•"/>
            </a:pPr>
            <a:r>
              <a:rPr lang="en-US" dirty="0" smtClean="0"/>
              <a:t>solve </a:t>
            </a:r>
            <a:r>
              <a:rPr lang="en-US" dirty="0"/>
              <a:t>the system of differential </a:t>
            </a:r>
            <a:r>
              <a:rPr lang="en-US" dirty="0" smtClean="0"/>
              <a:t>equations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00" y="1155900"/>
            <a:ext cx="2159000" cy="1104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921" y="664121"/>
            <a:ext cx="800100" cy="317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048" y="3405132"/>
            <a:ext cx="49530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037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eigenvalues are the two solutions of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From this analysis we get the following stationary solutions: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50" y="1147111"/>
            <a:ext cx="4864100" cy="317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3158289"/>
            <a:ext cx="56642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906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following, we will formulate game-dynamical equations for multi-</a:t>
            </a:r>
            <a:r>
              <a:rPr lang="en-US" smtClean="0"/>
              <a:t>population interactions.</a:t>
            </a:r>
            <a:endParaRPr lang="en-US" dirty="0"/>
          </a:p>
          <a:p>
            <a:r>
              <a:rPr lang="en-US" dirty="0"/>
              <a:t>We will distinguish different  sub-</a:t>
            </a:r>
            <a:r>
              <a:rPr lang="en-US" dirty="0" smtClean="0"/>
              <a:t>populations: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various states (behaviors, strategies</a:t>
            </a:r>
            <a:r>
              <a:rPr lang="en-US" dirty="0" smtClean="0"/>
              <a:t>):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Game-Dynamical replicator equations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for </a:t>
            </a:r>
            <a:r>
              <a:rPr lang="en-US" smtClean="0"/>
              <a:t>interacting populations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00" y="3405358"/>
            <a:ext cx="4216400" cy="469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4773829"/>
            <a:ext cx="41148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800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              we have an equilibrium selection problem: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       and         are always stable fix points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       is stable for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       is stable for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Other 4 stationary points may occur:</a:t>
            </a:r>
          </a:p>
          <a:p>
            <a:pPr marL="722313" lvl="1" indent="-457200">
              <a:buFont typeface="+mj-ea"/>
              <a:buAutoNum type="circleNumDbPlain"/>
            </a:pPr>
            <a:r>
              <a:rPr lang="en-US" dirty="0" smtClean="0"/>
              <a:t>             fix point for             </a:t>
            </a:r>
          </a:p>
          <a:p>
            <a:pPr marL="722313" lvl="1" indent="-457200">
              <a:buFont typeface="+mj-ea"/>
              <a:buAutoNum type="circleNumDbPlain"/>
            </a:pPr>
            <a:r>
              <a:rPr lang="en-US" dirty="0" smtClean="0"/>
              <a:t>             </a:t>
            </a:r>
            <a:r>
              <a:rPr lang="en-US" dirty="0"/>
              <a:t>fix point for             </a:t>
            </a:r>
          </a:p>
          <a:p>
            <a:pPr marL="722313" lvl="1" indent="-457200">
              <a:buFont typeface="+mj-ea"/>
              <a:buAutoNum type="circleNumDbPlain"/>
            </a:pPr>
            <a:r>
              <a:rPr lang="en-US" dirty="0" smtClean="0"/>
              <a:t>             </a:t>
            </a:r>
            <a:r>
              <a:rPr lang="en-US" dirty="0"/>
              <a:t>fix point for             </a:t>
            </a:r>
          </a:p>
          <a:p>
            <a:pPr marL="722313" lvl="1" indent="-457200">
              <a:buFont typeface="+mj-ea"/>
              <a:buAutoNum type="circleNumDbPlain"/>
            </a:pPr>
            <a:r>
              <a:rPr lang="en-US" dirty="0" smtClean="0"/>
              <a:t>             </a:t>
            </a:r>
            <a:r>
              <a:rPr lang="en-US" dirty="0"/>
              <a:t>fix point for           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04" y="702221"/>
            <a:ext cx="1028700" cy="241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732" y="1981170"/>
            <a:ext cx="4673600" cy="317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732" y="1540657"/>
            <a:ext cx="4724400" cy="317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106" y="1531712"/>
            <a:ext cx="622300" cy="317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49" y="1969980"/>
            <a:ext cx="622300" cy="317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105" y="1102389"/>
            <a:ext cx="622300" cy="317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248" y="1102388"/>
            <a:ext cx="622300" cy="3175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237" y="3204286"/>
            <a:ext cx="762000" cy="3175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237" y="3575450"/>
            <a:ext cx="762000" cy="317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993" y="3919782"/>
            <a:ext cx="749300" cy="317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587" y="4273058"/>
            <a:ext cx="749300" cy="3175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01" y="3204286"/>
            <a:ext cx="2590800" cy="3175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01" y="3575450"/>
            <a:ext cx="2616200" cy="3175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01" y="4273058"/>
            <a:ext cx="2616200" cy="317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01" y="3919826"/>
            <a:ext cx="25908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73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natural that a change in the parameters B,C and </a:t>
            </a:r>
            <a:r>
              <a:rPr lang="en-US" i="1" dirty="0" smtClean="0"/>
              <a:t>f </a:t>
            </a:r>
            <a:r>
              <a:rPr lang="en-US" dirty="0" smtClean="0"/>
              <a:t>causes changes in the system dynamics analysis</a:t>
            </a:r>
          </a:p>
          <a:p>
            <a:r>
              <a:rPr lang="en-US" dirty="0" smtClean="0"/>
              <a:t>When critical thresholds are crossed new stable fix points may show up and disappears in remote places (first order discontinuous phase transition)</a:t>
            </a:r>
          </a:p>
          <a:p>
            <a:r>
              <a:rPr lang="en-US" dirty="0" smtClean="0"/>
              <a:t>The locations of certain stable fix points may change continuously while the dislocation speed changes discontinuously crossing threshold parameters (second order phase transition)</a:t>
            </a:r>
          </a:p>
          <a:p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transitions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4804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stability of stationary points and the system dynamics change when B or C cross the zero line</a:t>
            </a:r>
          </a:p>
          <a:p>
            <a:r>
              <a:rPr lang="en-US" dirty="0" smtClean="0"/>
              <a:t>We can distinguish 4 archetypical games</a:t>
            </a:r>
          </a:p>
          <a:p>
            <a:r>
              <a:rPr lang="en-US" dirty="0" smtClean="0"/>
              <a:t>The entities are assumed to be individuals</a:t>
            </a:r>
          </a:p>
          <a:p>
            <a:r>
              <a:rPr lang="en-US" dirty="0" smtClean="0"/>
              <a:t>The states represents behaviors</a:t>
            </a:r>
          </a:p>
          <a:p>
            <a:r>
              <a:rPr lang="en-US" dirty="0" smtClean="0"/>
              <a:t>R &gt; P without loss of generality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different type of system dynamics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488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individuals show </a:t>
            </a:r>
            <a:r>
              <a:rPr lang="en-US" dirty="0"/>
              <a:t>the same </a:t>
            </a:r>
            <a:r>
              <a:rPr lang="en-US" dirty="0" smtClean="0"/>
              <a:t>behavior</a:t>
            </a:r>
            <a:r>
              <a:rPr lang="en-US" dirty="0"/>
              <a:t>, we will talk about </a:t>
            </a:r>
            <a:r>
              <a:rPr lang="en-US" b="1" dirty="0" smtClean="0"/>
              <a:t>coordinated behavior</a:t>
            </a:r>
          </a:p>
          <a:p>
            <a:r>
              <a:rPr lang="en-US" b="1" dirty="0"/>
              <a:t>P</a:t>
            </a:r>
            <a:r>
              <a:rPr lang="en-US" b="1" dirty="0" smtClean="0"/>
              <a:t>referred behavior</a:t>
            </a:r>
            <a:r>
              <a:rPr lang="en-US" dirty="0" smtClean="0"/>
              <a:t> is </a:t>
            </a:r>
            <a:r>
              <a:rPr lang="en-US" dirty="0"/>
              <a:t>the behavior </a:t>
            </a:r>
            <a:r>
              <a:rPr lang="en-US" dirty="0" smtClean="0"/>
              <a:t>which gives </a:t>
            </a:r>
            <a:r>
              <a:rPr lang="en-US" dirty="0"/>
              <a:t>the higher </a:t>
            </a:r>
            <a:r>
              <a:rPr lang="en-US" dirty="0" smtClean="0"/>
              <a:t>payoff </a:t>
            </a:r>
            <a:r>
              <a:rPr lang="en-US" dirty="0"/>
              <a:t>when the interaction partner </a:t>
            </a:r>
            <a:r>
              <a:rPr lang="en-US" dirty="0" smtClean="0"/>
              <a:t>shows the </a:t>
            </a:r>
            <a:r>
              <a:rPr lang="en-US" dirty="0"/>
              <a:t>same  </a:t>
            </a:r>
            <a:r>
              <a:rPr lang="en-US" dirty="0" smtClean="0"/>
              <a:t>behavior (R) while the </a:t>
            </a:r>
            <a:r>
              <a:rPr lang="en-US" b="1" dirty="0" smtClean="0"/>
              <a:t>non-preferred</a:t>
            </a:r>
            <a:r>
              <a:rPr lang="en-US" dirty="0" smtClean="0"/>
              <a:t>  is P</a:t>
            </a:r>
          </a:p>
          <a:p>
            <a:r>
              <a:rPr lang="en-US" dirty="0"/>
              <a:t>I</a:t>
            </a:r>
            <a:r>
              <a:rPr lang="en-US" dirty="0" smtClean="0"/>
              <a:t>f one chooses </a:t>
            </a:r>
            <a:r>
              <a:rPr lang="en-US" dirty="0"/>
              <a:t>its </a:t>
            </a:r>
            <a:r>
              <a:rPr lang="en-US" b="1" dirty="0"/>
              <a:t>preferred </a:t>
            </a:r>
            <a:r>
              <a:rPr lang="en-US" b="1" dirty="0" smtClean="0"/>
              <a:t>behavior</a:t>
            </a:r>
            <a:r>
              <a:rPr lang="en-US" dirty="0" smtClean="0"/>
              <a:t> and </a:t>
            </a:r>
            <a:r>
              <a:rPr lang="en-US" dirty="0"/>
              <a:t>the interaction partner chooses a </a:t>
            </a:r>
            <a:r>
              <a:rPr lang="en-US" b="1" dirty="0"/>
              <a:t>different behavior</a:t>
            </a:r>
            <a:r>
              <a:rPr lang="en-US" dirty="0" smtClean="0"/>
              <a:t>, the </a:t>
            </a:r>
            <a:r>
              <a:rPr lang="en-US" dirty="0"/>
              <a:t>first one receives the payoff S  and the second one </a:t>
            </a:r>
            <a:r>
              <a:rPr lang="en-US" dirty="0" smtClean="0"/>
              <a:t>the payoff </a:t>
            </a:r>
            <a:r>
              <a:rPr lang="en-US" dirty="0"/>
              <a:t>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243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Cooperative behavior </a:t>
            </a:r>
            <a:r>
              <a:rPr lang="en-US" dirty="0"/>
              <a:t>is a matter </a:t>
            </a:r>
            <a:r>
              <a:rPr lang="en-US" dirty="0" smtClean="0"/>
              <a:t>of perspective</a:t>
            </a:r>
          </a:p>
          <a:p>
            <a:endParaRPr lang="en-US" dirty="0" smtClean="0"/>
          </a:p>
          <a:p>
            <a:r>
              <a:rPr lang="en-US" dirty="0" smtClean="0"/>
              <a:t>Population </a:t>
            </a:r>
            <a:r>
              <a:rPr lang="en-US" dirty="0"/>
              <a:t>1 </a:t>
            </a:r>
            <a:r>
              <a:rPr lang="en-US" dirty="0" smtClean="0"/>
              <a:t>prefers behavior </a:t>
            </a:r>
            <a:r>
              <a:rPr lang="en-US" dirty="0"/>
              <a:t>1, population 2 behavior </a:t>
            </a:r>
            <a:r>
              <a:rPr lang="en-US" dirty="0" smtClean="0"/>
              <a:t>2</a:t>
            </a:r>
          </a:p>
          <a:p>
            <a:endParaRPr lang="en-US" dirty="0"/>
          </a:p>
          <a:p>
            <a:r>
              <a:rPr lang="en-US" dirty="0" smtClean="0"/>
              <a:t>Behavior 1 is </a:t>
            </a:r>
            <a:r>
              <a:rPr lang="en-US" b="1" dirty="0" smtClean="0"/>
              <a:t>cooperative</a:t>
            </a:r>
            <a:r>
              <a:rPr lang="en-US" dirty="0"/>
              <a:t> </a:t>
            </a:r>
            <a:r>
              <a:rPr lang="en-US" dirty="0" smtClean="0"/>
              <a:t>for population </a:t>
            </a:r>
            <a:r>
              <a:rPr lang="en-US" dirty="0"/>
              <a:t>1, but </a:t>
            </a:r>
            <a:r>
              <a:rPr lang="en-US" dirty="0" smtClean="0"/>
              <a:t>is </a:t>
            </a:r>
            <a:r>
              <a:rPr lang="en-US" dirty="0"/>
              <a:t>the </a:t>
            </a:r>
            <a:r>
              <a:rPr lang="en-US" b="1" dirty="0" smtClean="0"/>
              <a:t>non-preferred  </a:t>
            </a:r>
            <a:r>
              <a:rPr lang="en-US" b="1" dirty="0"/>
              <a:t>behavior </a:t>
            </a:r>
            <a:r>
              <a:rPr lang="en-US" dirty="0"/>
              <a:t>of the </a:t>
            </a:r>
            <a:r>
              <a:rPr lang="en-US" dirty="0" smtClean="0"/>
              <a:t>interaction partner</a:t>
            </a:r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two interacting </a:t>
            </a:r>
            <a:r>
              <a:rPr lang="en-US" dirty="0" smtClean="0"/>
              <a:t>individuals display </a:t>
            </a:r>
            <a:r>
              <a:rPr lang="en-US" dirty="0"/>
              <a:t>the same behavior, their behavior is </a:t>
            </a:r>
            <a:r>
              <a:rPr lang="en-US" b="1" dirty="0"/>
              <a:t>coordinated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A </a:t>
            </a:r>
            <a:r>
              <a:rPr lang="en-US" b="1" dirty="0" smtClean="0"/>
              <a:t>behavioral norm </a:t>
            </a:r>
            <a:r>
              <a:rPr lang="en-US" dirty="0" smtClean="0"/>
              <a:t>is when </a:t>
            </a:r>
            <a:r>
              <a:rPr lang="en-US" dirty="0"/>
              <a:t>all </a:t>
            </a:r>
            <a:r>
              <a:rPr lang="en-US" dirty="0" smtClean="0"/>
              <a:t>show the same  </a:t>
            </a:r>
            <a:r>
              <a:rPr lang="en-US" dirty="0"/>
              <a:t>coordinated  behavior </a:t>
            </a:r>
            <a:r>
              <a:rPr lang="en-US" dirty="0" smtClean="0"/>
              <a:t>independently </a:t>
            </a:r>
            <a:r>
              <a:rPr lang="en-US" dirty="0"/>
              <a:t>of </a:t>
            </a:r>
            <a:r>
              <a:rPr lang="en-US" dirty="0" smtClean="0"/>
              <a:t>their behavioral </a:t>
            </a:r>
            <a:r>
              <a:rPr lang="en-US" dirty="0"/>
              <a:t>preferences and the  sub</a:t>
            </a:r>
            <a:r>
              <a:rPr lang="en-US" dirty="0" smtClean="0"/>
              <a:t>-population </a:t>
            </a:r>
            <a:r>
              <a:rPr lang="en-US" dirty="0"/>
              <a:t>they </a:t>
            </a:r>
            <a:r>
              <a:rPr lang="en-US" dirty="0" smtClean="0"/>
              <a:t>belong to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3619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 types of games:</a:t>
            </a:r>
          </a:p>
          <a:p>
            <a:pPr marL="819150" lvl="1" indent="-457200">
              <a:buFont typeface="+mj-ea"/>
              <a:buAutoNum type="circleNumDbPlain"/>
            </a:pPr>
            <a:r>
              <a:rPr lang="en-US" sz="1800" dirty="0"/>
              <a:t>M</a:t>
            </a:r>
            <a:r>
              <a:rPr lang="en-US" sz="1800" dirty="0" smtClean="0"/>
              <a:t>ulti-population Prisoner’s dilemma for                           or B&lt;0 and C&lt;0</a:t>
            </a:r>
          </a:p>
          <a:p>
            <a:pPr marL="1085850" lvl="2" indent="-457200">
              <a:buFont typeface="Wingdings" charset="2"/>
              <a:buChar char="§"/>
            </a:pPr>
            <a:r>
              <a:rPr lang="en-US" dirty="0"/>
              <a:t>Breakdown of cooperation</a:t>
            </a:r>
          </a:p>
          <a:p>
            <a:pPr marL="1085850" lvl="2" indent="-457200">
              <a:buFont typeface="Wingdings" charset="2"/>
              <a:buChar char="§"/>
            </a:pPr>
            <a:r>
              <a:rPr lang="en-US" dirty="0"/>
              <a:t>Both populations end up with </a:t>
            </a:r>
            <a:r>
              <a:rPr lang="en-US" b="1" dirty="0"/>
              <a:t>non-preferred </a:t>
            </a:r>
            <a:r>
              <a:rPr lang="en-US" b="1" dirty="0" smtClean="0"/>
              <a:t>behaviors</a:t>
            </a:r>
            <a:endParaRPr lang="en-US" dirty="0" smtClean="0"/>
          </a:p>
          <a:p>
            <a:pPr marL="819150" lvl="1" indent="-457200">
              <a:buFont typeface="+mj-ea"/>
              <a:buAutoNum type="circleNumDbPlain"/>
            </a:pPr>
            <a:r>
              <a:rPr lang="en-US" sz="1800" dirty="0" smtClean="0"/>
              <a:t>Multi-population Harmony game for                           or B&gt;0 and C&gt;0</a:t>
            </a:r>
          </a:p>
          <a:p>
            <a:pPr marL="1085850" lvl="2" indent="-457200"/>
            <a:r>
              <a:rPr lang="en-US" dirty="0" smtClean="0"/>
              <a:t>All individuals end up with their preferred behaviors</a:t>
            </a:r>
          </a:p>
          <a:p>
            <a:pPr marL="1085850" lvl="2" indent="-457200"/>
            <a:r>
              <a:rPr lang="en-US" dirty="0" smtClean="0"/>
              <a:t>The behaviors are not coordinated</a:t>
            </a:r>
          </a:p>
          <a:p>
            <a:pPr marL="819150" lvl="1" indent="-457200">
              <a:buFont typeface="+mj-ea"/>
              <a:buAutoNum type="circleNumDbPlain"/>
            </a:pPr>
            <a:r>
              <a:rPr lang="en-US" sz="1800" dirty="0" smtClean="0"/>
              <a:t>Multi-population Stag-Hunt game for                           or B&lt;0, C&gt;0</a:t>
            </a:r>
          </a:p>
          <a:p>
            <a:pPr marL="1085850" lvl="2" indent="-457200"/>
            <a:r>
              <a:rPr lang="en-US" dirty="0" smtClean="0"/>
              <a:t>Dynamics depends on initial conditions</a:t>
            </a:r>
          </a:p>
          <a:p>
            <a:pPr marL="1085850" lvl="2" indent="-457200"/>
            <a:r>
              <a:rPr lang="en-US" dirty="0" smtClean="0"/>
              <a:t>In some cases a </a:t>
            </a:r>
            <a:r>
              <a:rPr lang="en-US" b="1" dirty="0" smtClean="0"/>
              <a:t>social norm</a:t>
            </a:r>
            <a:r>
              <a:rPr lang="en-US" dirty="0" smtClean="0"/>
              <a:t> is established</a:t>
            </a:r>
          </a:p>
          <a:p>
            <a:pPr marL="1085850" lvl="2" indent="-457200"/>
            <a:r>
              <a:rPr lang="en-US" dirty="0" smtClean="0"/>
              <a:t>In others a commonly shared behavior may not be established</a:t>
            </a:r>
          </a:p>
          <a:p>
            <a:pPr marL="819150" lvl="1" indent="-457200">
              <a:buFont typeface="+mj-ea"/>
              <a:buAutoNum type="circleNumDbPlain"/>
            </a:pPr>
            <a:r>
              <a:rPr lang="en-US" sz="1800" dirty="0" smtClean="0"/>
              <a:t>Multi-population Snow-Drift game for                           or B&gt;0, C&lt;0</a:t>
            </a:r>
          </a:p>
          <a:p>
            <a:pPr marL="1085850" lvl="2" indent="-457200"/>
            <a:r>
              <a:rPr lang="en-US" dirty="0" smtClean="0"/>
              <a:t>It can happen that individuals in the stronger pop do not coordinate with each other (social conflicts)</a:t>
            </a:r>
          </a:p>
          <a:p>
            <a:pPr marL="1085850" lvl="2" indent="-457200"/>
            <a:r>
              <a:rPr lang="en-US" dirty="0" smtClean="0"/>
              <a:t>Discontinuous transition at |B|=|C| leads to </a:t>
            </a:r>
            <a:r>
              <a:rPr lang="en-US" dirty="0" smtClean="0">
                <a:solidFill>
                  <a:srgbClr val="FF0000"/>
                </a:solidFill>
              </a:rPr>
              <a:t>revolution</a:t>
            </a:r>
            <a:r>
              <a:rPr lang="en-US" dirty="0" smtClean="0"/>
              <a:t>: weaker population turns from cooperative behavior to uncooperative</a:t>
            </a:r>
          </a:p>
          <a:p>
            <a:pPr marL="1085850" lvl="2" indent="-457200"/>
            <a:r>
              <a:rPr lang="en-US" dirty="0" smtClean="0"/>
              <a:t>The stronger population controls the behavior of the weaker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146" y="1085390"/>
            <a:ext cx="1587500" cy="190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4" y="2060313"/>
            <a:ext cx="1574800" cy="190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123" y="3053124"/>
            <a:ext cx="1574800" cy="190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804" y="4323207"/>
            <a:ext cx="1587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56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9E16D0-803D-C14B-A0B1-B47B1D561AD0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8" name="Picture 7" descr="imag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76" y="687793"/>
            <a:ext cx="7491984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33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98" y="734722"/>
            <a:ext cx="7559040" cy="601065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9E16D0-803D-C14B-A0B1-B47B1D561AD0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5098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10" y="739414"/>
            <a:ext cx="7546848" cy="600456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9E16D0-803D-C14B-A0B1-B47B1D561AD0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426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vie3.mpg">
            <a:hlinkClick r:id="" action="ppaction://media"/>
          </p:cNvPr>
          <p:cNvPicPr>
            <a:picLocks noGrp="1" noChangeAspect="1"/>
          </p:cNvPicPr>
          <p:nvPr>
            <p:ph type="pic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0338" y="620713"/>
            <a:ext cx="6281737" cy="5608637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9E16D0-803D-C14B-A0B1-B47B1D561AD0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5172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875" y="1157500"/>
            <a:ext cx="8496300" cy="4736899"/>
          </a:xfrm>
        </p:spPr>
        <p:txBody>
          <a:bodyPr/>
          <a:lstStyle/>
          <a:p>
            <a:r>
              <a:rPr lang="en-US" dirty="0" smtClean="0"/>
              <a:t>If </a:t>
            </a:r>
            <a:r>
              <a:rPr lang="en-US" i="1" dirty="0" smtClean="0">
                <a:solidFill>
                  <a:srgbClr val="FF0000"/>
                </a:solidFill>
              </a:rPr>
              <a:t>   </a:t>
            </a:r>
            <a:r>
              <a:rPr lang="en-US" dirty="0" smtClean="0"/>
              <a:t>       characterized by state </a:t>
            </a:r>
            <a:r>
              <a:rPr lang="en-US" i="1" dirty="0" smtClean="0">
                <a:solidFill>
                  <a:srgbClr val="0000FF"/>
                </a:solidFill>
              </a:rPr>
              <a:t>        </a:t>
            </a:r>
            <a:r>
              <a:rPr lang="en-US" dirty="0" smtClean="0"/>
              <a:t> interacts </a:t>
            </a:r>
            <a:r>
              <a:rPr lang="en-US" dirty="0"/>
              <a:t>with </a:t>
            </a:r>
            <a:r>
              <a:rPr lang="en-US" dirty="0" smtClean="0"/>
              <a:t> characterized</a:t>
            </a:r>
            <a:r>
              <a:rPr lang="en-US" dirty="0"/>
              <a:t> </a:t>
            </a:r>
            <a:r>
              <a:rPr lang="en-US" dirty="0" smtClean="0"/>
              <a:t>by state </a:t>
            </a:r>
            <a:r>
              <a:rPr lang="en-US" i="1" dirty="0" smtClean="0">
                <a:solidFill>
                  <a:srgbClr val="0000FF"/>
                </a:solidFill>
              </a:rPr>
              <a:t>        </a:t>
            </a:r>
            <a:r>
              <a:rPr lang="en-US" dirty="0" smtClean="0"/>
              <a:t>, </a:t>
            </a:r>
            <a:r>
              <a:rPr lang="en-US" dirty="0"/>
              <a:t>the </a:t>
            </a:r>
            <a:r>
              <a:rPr lang="en-US" dirty="0" smtClean="0"/>
              <a:t>outcome, </a:t>
            </a:r>
            <a:r>
              <a:rPr lang="en-US" dirty="0"/>
              <a:t>“success</a:t>
            </a:r>
            <a:r>
              <a:rPr lang="en-US" dirty="0" smtClean="0"/>
              <a:t>”, is the payoff: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Let                                                   be the fraction of entities belonging to population </a:t>
            </a:r>
            <a:r>
              <a:rPr lang="en-US" i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Let                                                             be the proportion of entities in </a:t>
            </a:r>
            <a:r>
              <a:rPr lang="en-US" i="1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 characterized by state </a:t>
            </a:r>
            <a:r>
              <a:rPr lang="en-US" i="1" dirty="0" err="1" smtClean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 at time </a:t>
            </a:r>
            <a:r>
              <a:rPr lang="en-US" i="1" dirty="0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125" y="2012582"/>
            <a:ext cx="685800" cy="596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875" y="3083956"/>
            <a:ext cx="4102100" cy="5207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875" y="4236806"/>
            <a:ext cx="5054600" cy="5207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527" y="1221124"/>
            <a:ext cx="774700" cy="2413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043" y="1221124"/>
            <a:ext cx="736600" cy="2413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710" y="1233824"/>
            <a:ext cx="673100" cy="2286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287" y="1602433"/>
            <a:ext cx="7239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63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Multi-population replicator equation </a:t>
            </a:r>
            <a:r>
              <a:rPr lang="en-US" smtClean="0"/>
              <a:t>describe populations </a:t>
            </a:r>
            <a:r>
              <a:rPr lang="en-US" dirty="0" smtClean="0"/>
              <a:t>with conflicting interactions and different power</a:t>
            </a:r>
          </a:p>
          <a:p>
            <a:r>
              <a:rPr lang="en-US" dirty="0" smtClean="0"/>
              <a:t>4 types of games:</a:t>
            </a:r>
          </a:p>
          <a:p>
            <a:pPr lvl="1"/>
            <a:r>
              <a:rPr lang="en-US" dirty="0" smtClean="0"/>
              <a:t>Harmony game, Prisoner’s Dilemma, Stag-Hunt game, Snowdrift game</a:t>
            </a:r>
          </a:p>
          <a:p>
            <a:r>
              <a:rPr lang="en-US" dirty="0" smtClean="0"/>
              <a:t>Establishment of </a:t>
            </a:r>
            <a:r>
              <a:rPr lang="en-US" b="1" dirty="0" smtClean="0"/>
              <a:t>cooperation</a:t>
            </a:r>
            <a:r>
              <a:rPr lang="en-US" dirty="0" smtClean="0"/>
              <a:t> and </a:t>
            </a:r>
            <a:r>
              <a:rPr lang="en-US" b="1" dirty="0" smtClean="0"/>
              <a:t>social norms</a:t>
            </a:r>
            <a:r>
              <a:rPr lang="en-US" dirty="0" smtClean="0"/>
              <a:t> are two of the challenges of social systems</a:t>
            </a:r>
          </a:p>
          <a:p>
            <a:r>
              <a:rPr lang="en-US" dirty="0" smtClean="0"/>
              <a:t>It would be interesting to test whether this theory has </a:t>
            </a:r>
            <a:r>
              <a:rPr lang="en-US" i="1" dirty="0" smtClean="0"/>
              <a:t>predictive power</a:t>
            </a:r>
            <a:r>
              <a:rPr lang="en-US" dirty="0" smtClean="0"/>
              <a:t> in reality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1361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the interaction frequency with entities of population 	    characterized by state          is </a:t>
            </a:r>
          </a:p>
          <a:p>
            <a:endParaRPr lang="en-US" dirty="0"/>
          </a:p>
          <a:p>
            <a:r>
              <a:rPr lang="en-US" dirty="0" smtClean="0"/>
              <a:t>We find the set of coupled game-dynamical equations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Where:</a:t>
            </a:r>
          </a:p>
          <a:p>
            <a:r>
              <a:rPr lang="en-US" dirty="0" smtClean="0"/>
              <a:t>                                                  is the expected success of entities in </a:t>
            </a:r>
            <a:r>
              <a:rPr lang="en-US" i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 with state </a:t>
            </a:r>
            <a:r>
              <a:rPr lang="en-US" i="1" dirty="0" err="1">
                <a:solidFill>
                  <a:srgbClr val="0000FF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and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                                    is the average success in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98" y="1054935"/>
            <a:ext cx="736600" cy="241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075" y="1054935"/>
            <a:ext cx="723900" cy="2794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320" y="1019159"/>
            <a:ext cx="520700" cy="393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750" y="2438412"/>
            <a:ext cx="5778500" cy="9906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98" y="4024834"/>
            <a:ext cx="4127500" cy="393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98" y="4837327"/>
            <a:ext cx="3314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32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simplicity, we will </a:t>
            </a:r>
            <a:r>
              <a:rPr lang="en-US" dirty="0"/>
              <a:t>now focus on the case of two </a:t>
            </a:r>
            <a:r>
              <a:rPr lang="en-US" dirty="0" smtClean="0"/>
              <a:t>populations (                ) with two </a:t>
            </a:r>
            <a:r>
              <a:rPr lang="en-US" dirty="0"/>
              <a:t>states </a:t>
            </a:r>
            <a:r>
              <a:rPr lang="en-US" dirty="0" smtClean="0"/>
              <a:t>each (                ). </a:t>
            </a:r>
            <a:r>
              <a:rPr lang="en-US" dirty="0"/>
              <a:t>This allows </a:t>
            </a:r>
            <a:r>
              <a:rPr lang="en-US" dirty="0" smtClean="0"/>
              <a:t>to </a:t>
            </a:r>
            <a:r>
              <a:rPr lang="en-US" dirty="0"/>
              <a:t>reduce the </a:t>
            </a:r>
            <a:r>
              <a:rPr lang="en-US" dirty="0" smtClean="0"/>
              <a:t>number of </a:t>
            </a:r>
            <a:r>
              <a:rPr lang="en-US" dirty="0"/>
              <a:t>variables by means of the normalization </a:t>
            </a:r>
            <a:r>
              <a:rPr lang="en-US" dirty="0" smtClean="0"/>
              <a:t>conditions: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And we find: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19" y="1039779"/>
            <a:ext cx="1371600" cy="317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0765" y="1039780"/>
            <a:ext cx="1333500" cy="3175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497" y="2281562"/>
            <a:ext cx="2235200" cy="19304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72" y="5276136"/>
            <a:ext cx="82296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151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941115"/>
            <a:ext cx="8496300" cy="4933663"/>
          </a:xfrm>
        </p:spPr>
        <p:txBody>
          <a:bodyPr/>
          <a:lstStyle/>
          <a:p>
            <a:r>
              <a:rPr lang="en-US" dirty="0" smtClean="0"/>
              <a:t>When evaluating          we will write the payoffs for        as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To reflect conflicting interactions the payoffs for        are assumed to be inverted: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639" y="1018790"/>
            <a:ext cx="698500" cy="330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498" y="1018790"/>
            <a:ext cx="508000" cy="2159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806" y="3172998"/>
            <a:ext cx="520700" cy="215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50" y="1585726"/>
            <a:ext cx="7835900" cy="1104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50" y="4499458"/>
            <a:ext cx="7835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303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Adopting the notation               ,                and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 introduce also the following notation: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Where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/>
              <a:t>Inserting these in the previous equations provides the general equations for all possible 2x2 games and even situations where the two populations play different kinds of games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127" y="656491"/>
            <a:ext cx="1181100" cy="342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290" y="656491"/>
            <a:ext cx="1155700" cy="342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746" y="719991"/>
            <a:ext cx="838200" cy="279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0" y="1157257"/>
            <a:ext cx="8318500" cy="774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" y="4035643"/>
            <a:ext cx="7391400" cy="2540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50" y="2795369"/>
            <a:ext cx="79629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329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52843"/>
            <a:ext cx="68580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598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No interactions between entities of different population is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Both populations separately behave as in one-population case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Cases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18/11/13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Giona Casiraghi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39C0D-D8C2-7648-A158-6BC356200129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050" y="2717681"/>
            <a:ext cx="25019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289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D-GESS">
  <a:themeElements>
    <a:clrScheme name="ETH Zuerich - Fachwelt">
      <a:dk1>
        <a:sysClr val="windowText" lastClr="000000"/>
      </a:dk1>
      <a:lt1>
        <a:sysClr val="window" lastClr="FFFFFF"/>
      </a:lt1>
      <a:dk2>
        <a:srgbClr val="72791C"/>
      </a:dk2>
      <a:lt2>
        <a:srgbClr val="1269B0"/>
      </a:lt2>
      <a:accent1>
        <a:srgbClr val="91056A"/>
      </a:accent1>
      <a:accent2>
        <a:srgbClr val="6F6F64"/>
      </a:accent2>
      <a:accent3>
        <a:srgbClr val="A8322D"/>
      </a:accent3>
      <a:accent4>
        <a:srgbClr val="007A96"/>
      </a:accent4>
      <a:accent5>
        <a:srgbClr val="956013"/>
      </a:accent5>
      <a:accent6>
        <a:srgbClr val="FFFFFF"/>
      </a:accent6>
      <a:hlink>
        <a:srgbClr val="1269B0"/>
      </a:hlink>
      <a:folHlink>
        <a:srgbClr val="8CB63C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DFA35ADEB9634DBAC661C8911DB1E2" ma:contentTypeVersion="0" ma:contentTypeDescription="Ein neues Dokument erstellen." ma:contentTypeScope="" ma:versionID="263c0e8807f5d6dc8ff3624c3fc923e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682D22-8725-4CAF-A027-1DDFA92EDC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E879CF0-4BA3-4CD6-BAFF-A56651A25D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Presentation_D-GESS.pot</Template>
  <TotalTime>2191</TotalTime>
  <Words>1175</Words>
  <Application>Microsoft Macintosh PowerPoint</Application>
  <PresentationFormat>On-screen Show (4:3)</PresentationFormat>
  <Paragraphs>226</Paragraphs>
  <Slides>30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Presentation_D-GESS</vt:lpstr>
      <vt:lpstr>Evolutionary dynamics of populations with conflicting interactions</vt:lpstr>
      <vt:lpstr>Game-Dynamical replicator equations for interacting populations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Cases</vt:lpstr>
      <vt:lpstr>PowerPoint Presentation</vt:lpstr>
      <vt:lpstr>PowerPoint Presentation</vt:lpstr>
      <vt:lpstr>Special Cases</vt:lpstr>
      <vt:lpstr>PowerPoint Presentation</vt:lpstr>
      <vt:lpstr>PowerPoint Presentation</vt:lpstr>
      <vt:lpstr>Special Cases</vt:lpstr>
      <vt:lpstr>PowerPoint Presentation</vt:lpstr>
      <vt:lpstr>Stationary solutions, eigenvalues and possible system dynamics</vt:lpstr>
      <vt:lpstr>PowerPoint Presentation</vt:lpstr>
      <vt:lpstr>PowerPoint Presentation</vt:lpstr>
      <vt:lpstr>PowerPoint Presentation</vt:lpstr>
      <vt:lpstr>Phase transitions</vt:lpstr>
      <vt:lpstr>Classification of different type of system dynamics</vt:lpstr>
      <vt:lpstr>Terminology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ETH Zuerich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Tina Cecconi</dc:creator>
  <cp:lastModifiedBy>CasiraghiGreco</cp:lastModifiedBy>
  <cp:revision>66</cp:revision>
  <cp:lastPrinted>2013-06-08T11:22:51Z</cp:lastPrinted>
  <dcterms:created xsi:type="dcterms:W3CDTF">2013-09-17T13:32:17Z</dcterms:created>
  <dcterms:modified xsi:type="dcterms:W3CDTF">2013-11-17T23:21:57Z</dcterms:modified>
</cp:coreProperties>
</file>