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6"/>
  </p:notesMasterIdLst>
  <p:sldIdLst>
    <p:sldId id="256" r:id="rId5"/>
    <p:sldId id="260" r:id="rId6"/>
    <p:sldId id="266" r:id="rId7"/>
    <p:sldId id="313" r:id="rId8"/>
    <p:sldId id="340" r:id="rId9"/>
    <p:sldId id="339" r:id="rId10"/>
    <p:sldId id="272" r:id="rId11"/>
    <p:sldId id="317" r:id="rId12"/>
    <p:sldId id="316" r:id="rId13"/>
    <p:sldId id="320" r:id="rId14"/>
    <p:sldId id="319" r:id="rId15"/>
    <p:sldId id="318" r:id="rId16"/>
    <p:sldId id="267" r:id="rId17"/>
    <p:sldId id="261" r:id="rId18"/>
    <p:sldId id="268" r:id="rId19"/>
    <p:sldId id="348" r:id="rId20"/>
    <p:sldId id="349" r:id="rId21"/>
    <p:sldId id="280" r:id="rId22"/>
    <p:sldId id="269" r:id="rId23"/>
    <p:sldId id="273" r:id="rId24"/>
    <p:sldId id="281" r:id="rId25"/>
    <p:sldId id="274" r:id="rId26"/>
    <p:sldId id="275" r:id="rId27"/>
    <p:sldId id="321" r:id="rId28"/>
    <p:sldId id="355" r:id="rId29"/>
    <p:sldId id="277" r:id="rId30"/>
    <p:sldId id="350" r:id="rId31"/>
    <p:sldId id="341" r:id="rId32"/>
    <p:sldId id="278" r:id="rId33"/>
    <p:sldId id="354" r:id="rId34"/>
    <p:sldId id="352" r:id="rId35"/>
    <p:sldId id="351" r:id="rId36"/>
    <p:sldId id="353" r:id="rId37"/>
    <p:sldId id="282" r:id="rId38"/>
    <p:sldId id="288" r:id="rId39"/>
    <p:sldId id="287" r:id="rId40"/>
    <p:sldId id="286" r:id="rId41"/>
    <p:sldId id="283" r:id="rId42"/>
    <p:sldId id="326" r:id="rId43"/>
    <p:sldId id="344" r:id="rId44"/>
    <p:sldId id="343" r:id="rId45"/>
    <p:sldId id="342" r:id="rId46"/>
    <p:sldId id="330" r:id="rId47"/>
    <p:sldId id="347" r:id="rId48"/>
    <p:sldId id="346" r:id="rId49"/>
    <p:sldId id="345" r:id="rId50"/>
    <p:sldId id="296" r:id="rId51"/>
    <p:sldId id="301" r:id="rId52"/>
    <p:sldId id="298" r:id="rId53"/>
    <p:sldId id="357" r:id="rId54"/>
    <p:sldId id="356" r:id="rId55"/>
    <p:sldId id="302" r:id="rId56"/>
    <p:sldId id="304" r:id="rId57"/>
    <p:sldId id="303" r:id="rId58"/>
    <p:sldId id="299" r:id="rId59"/>
    <p:sldId id="306" r:id="rId60"/>
    <p:sldId id="332" r:id="rId61"/>
    <p:sldId id="333" r:id="rId62"/>
    <p:sldId id="334" r:id="rId63"/>
    <p:sldId id="309" r:id="rId64"/>
    <p:sldId id="336" r:id="rId65"/>
    <p:sldId id="337" r:id="rId66"/>
    <p:sldId id="338" r:id="rId67"/>
    <p:sldId id="335" r:id="rId68"/>
    <p:sldId id="305" r:id="rId69"/>
    <p:sldId id="359" r:id="rId70"/>
    <p:sldId id="358" r:id="rId71"/>
    <p:sldId id="360" r:id="rId72"/>
    <p:sldId id="310" r:id="rId73"/>
    <p:sldId id="312" r:id="rId74"/>
    <p:sldId id="311" r:id="rId7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10" autoAdjust="0"/>
  </p:normalViewPr>
  <p:slideViewPr>
    <p:cSldViewPr snapToGrid="0" snapToObjects="1"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46146201330194E-2"/>
          <c:y val="2.9702326017488338E-2"/>
          <c:w val="0.90062901704676035"/>
          <c:h val="0.8721344602258216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Flow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Tabelle1!$A$2:$A$14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Tabelle1!$B$2:$B$14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5.25</c:v>
                </c:pt>
                <c:pt idx="7">
                  <c:v>5.5</c:v>
                </c:pt>
                <c:pt idx="8">
                  <c:v>4.5</c:v>
                </c:pt>
                <c:pt idx="9">
                  <c:v>2</c:v>
                </c:pt>
                <c:pt idx="10">
                  <c:v>1.5</c:v>
                </c:pt>
                <c:pt idx="11">
                  <c:v>1.25</c:v>
                </c:pt>
                <c:pt idx="12">
                  <c:v>1.25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311656"/>
        <c:axId val="326312048"/>
      </c:scatterChart>
      <c:valAx>
        <c:axId val="326311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Density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6312048"/>
        <c:crosses val="autoZero"/>
        <c:crossBetween val="midCat"/>
      </c:valAx>
      <c:valAx>
        <c:axId val="32631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Flow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6311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71AC5B35-F5B0-2045-95F1-A85FF48050A5}" type="datetimeFigureOut">
              <a:rPr lang="de-CH"/>
              <a:pPr/>
              <a:t>20.10.2013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063E8C64-6066-1949-892A-3F8D74355982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7336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8C64-6066-1949-892A-3F8D74355982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849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8C64-6066-1949-892A-3F8D74355982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8549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8C64-6066-1949-892A-3F8D74355982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3175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8C64-6066-1949-892A-3F8D74355982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5837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8C64-6066-1949-892A-3F8D74355982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306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8C64-6066-1949-892A-3F8D74355982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690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t="19025" r="111" b="21320"/>
          <a:stretch>
            <a:fillRect/>
          </a:stretch>
        </p:blipFill>
        <p:spPr bwMode="auto">
          <a:xfrm>
            <a:off x="323850" y="620713"/>
            <a:ext cx="8496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8496300" cy="1673412"/>
          </a:xfrm>
          <a:solidFill>
            <a:schemeClr val="accent4"/>
          </a:solidFill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128"/>
          </a:xfrm>
          <a:solidFill>
            <a:schemeClr val="accent4"/>
          </a:solidFill>
        </p:spPr>
        <p:txBody>
          <a:bodyPr lIns="144000" tIns="72000" anchor="t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5594F1-3080-43C7-ABB1-43E4089194EE}" type="datetime1">
              <a:rPr lang="de-DE" smtClean="0"/>
              <a:t>20.10.2013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Sandro Huber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FB8EA-DC52-B64E-8578-17DD351CAB2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55602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auftak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612000"/>
            <a:ext cx="8496300" cy="5616575"/>
          </a:xfrm>
          <a:solidFill>
            <a:schemeClr val="tx1"/>
          </a:solidFill>
        </p:spPr>
        <p:txBody>
          <a:bodyPr lIns="144000" tIns="450000" anchor="t"/>
          <a:lstStyle>
            <a:lvl1pPr>
              <a:lnSpc>
                <a:spcPct val="113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E68C3A-28FC-402B-B2D7-6C2F79DE3ED0}" type="datetime1">
              <a:rPr lang="de-DE" smtClean="0"/>
              <a:t>20.10.2013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Sandro Huber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5A05D-6A7F-A140-94C6-A6C2946DA93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02928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solidFill>
            <a:schemeClr val="accent4"/>
          </a:solidFill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solidFill>
            <a:schemeClr val="accent4"/>
          </a:solidFill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2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2599489-6EC0-4C84-A81D-F66BDC41A1F6}" type="datetime1">
              <a:rPr lang="de-DE" smtClean="0"/>
              <a:t>20.10.2013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Sandro Huber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B135AE9-E9E4-F84F-96DF-545747D6E54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95086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noFill/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3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F2C5BE5-CAD3-40E5-B252-CDF19B1EFA65}" type="datetime1">
              <a:rPr lang="de-DE" smtClean="0"/>
              <a:t>20.10.2013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Sandro Huber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C4F0B04-1FE6-E242-8C33-13AA05E266E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4273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5"/>
          <p:cNvGrpSpPr/>
          <p:nvPr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4"/>
          </a:solidFill>
        </p:grpSpPr>
        <p:sp>
          <p:nvSpPr>
            <p:cNvPr id="5" name="Rechteck 16"/>
            <p:cNvSpPr/>
            <p:nvPr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6" name="Rechteck 17"/>
            <p:cNvSpPr/>
            <p:nvPr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7" name="Rechteck 18"/>
            <p:cNvSpPr/>
            <p:nvPr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pic>
          <p:nvPicPr>
            <p:cNvPr id="8" name="Bild 18" descr="g_eth_logo_kurz_neg_Schutzraum.eps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4"/>
            <a:ext cx="8496299" cy="960809"/>
          </a:xfrm>
          <a:solidFill>
            <a:schemeClr val="bg1"/>
          </a:solidFill>
        </p:spPr>
        <p:txBody>
          <a:bodyPr lIns="144000" anchor="t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30281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2024064"/>
            <a:ext cx="8496300" cy="42100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2563B1-1CA3-4A2E-B97B-4D2A877F0BB0}" type="datetime1">
              <a:rPr lang="de-DE" smtClean="0"/>
              <a:t>20.10.2013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Sandro Huber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39C0D-D8C2-7648-A158-6BC35620012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45819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4104000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016" y="2024063"/>
            <a:ext cx="4104134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1C66F0-D3AC-41F7-B872-154CBCFC647D}" type="datetime1">
              <a:rPr lang="de-DE" smtClean="0"/>
              <a:t>20.10.2013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Sandro Huber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D127B-935A-2843-84B4-28B71F42BCA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7110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2CF94E-4EC4-4F11-9C2F-4B38ABA0933E}" type="datetime1">
              <a:rPr lang="de-DE" smtClean="0"/>
              <a:t>20.10.2013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Sandro Huber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9D2CC-EB13-2F41-BB06-9B2A325F961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8535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560786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de-CH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D101FE7-8BEF-43DC-AF79-DBAF2C4330B7}" type="datetime1">
              <a:rPr lang="de-DE" smtClean="0"/>
              <a:t>20.10.2013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Sandro Huber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69E16D0-803D-C14B-A0B1-B47B1D561AD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6184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uftak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23850" y="1565138"/>
            <a:ext cx="8496300" cy="4672150"/>
          </a:xfrm>
          <a:solidFill>
            <a:schemeClr val="tx1"/>
          </a:solidFill>
        </p:spPr>
        <p:txBody>
          <a:bodyPr lIns="144000" tIns="450000"/>
          <a:lstStyle>
            <a:lvl1pPr marL="0" indent="0">
              <a:lnSpc>
                <a:spcPct val="114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612000"/>
            <a:ext cx="8496300" cy="972000"/>
          </a:xfrm>
          <a:solidFill>
            <a:schemeClr val="tx1"/>
          </a:solidFill>
        </p:spPr>
        <p:txBody>
          <a:bodyPr/>
          <a:lstStyle>
            <a:lvl1pPr>
              <a:lnSpc>
                <a:spcPct val="10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88E1257-C8C1-4398-9C3C-74EB54FACE0D}" type="datetime1">
              <a:rPr lang="de-DE" smtClean="0"/>
              <a:t>20.10.2013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Sandro Huber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0E3D00A-1ECC-9740-948E-C6EDD1AACDB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4767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4"/>
          </a:solidFill>
        </p:grpSpPr>
        <p:sp>
          <p:nvSpPr>
            <p:cNvPr id="24" name="Rechteck 23"/>
            <p:cNvSpPr/>
            <p:nvPr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37500" y="6308725"/>
            <a:ext cx="612775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59056667-8F61-4A83-B588-4953D8E86C49}" type="datetime1">
              <a:rPr lang="de-DE" smtClean="0"/>
              <a:t>20.10.2013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5"/>
            <a:ext cx="3208338" cy="4683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Sandro Huber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26475" y="6308725"/>
            <a:ext cx="266700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538A5ADD-9496-7840-ADBF-EF8996A04FB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3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2024063"/>
            <a:ext cx="84836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40400" tIns="0" rIns="144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31" name="Textfeld 15"/>
          <p:cNvSpPr txBox="1">
            <a:spLocks noChangeArrowheads="1"/>
          </p:cNvSpPr>
          <p:nvPr/>
        </p:nvSpPr>
        <p:spPr bwMode="auto">
          <a:xfrm>
            <a:off x="8559800" y="6300788"/>
            <a:ext cx="1063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CH" altLang="de-DE" sz="800" smtClean="0">
                <a:ea typeface="+mn-ea"/>
              </a:rPr>
              <a:t>|</a:t>
            </a:r>
          </a:p>
        </p:txBody>
      </p:sp>
      <p:sp>
        <p:nvSpPr>
          <p:cNvPr id="1032" name="Textfeld 17"/>
          <p:cNvSpPr txBox="1">
            <a:spLocks noChangeArrowheads="1"/>
          </p:cNvSpPr>
          <p:nvPr/>
        </p:nvSpPr>
        <p:spPr bwMode="auto">
          <a:xfrm>
            <a:off x="7834313" y="6300788"/>
            <a:ext cx="1063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CH" altLang="de-DE" sz="800" smtClean="0">
                <a:ea typeface="+mn-ea"/>
              </a:rPr>
              <a:t>|</a:t>
            </a:r>
          </a:p>
        </p:txBody>
      </p:sp>
      <p:sp>
        <p:nvSpPr>
          <p:cNvPr id="1033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620713"/>
            <a:ext cx="8496300" cy="971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40400" tIns="0" rIns="144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34" name="Textfeld 6"/>
          <p:cNvSpPr txBox="1">
            <a:spLocks noChangeArrowheads="1"/>
          </p:cNvSpPr>
          <p:nvPr/>
        </p:nvSpPr>
        <p:spPr bwMode="auto">
          <a:xfrm>
            <a:off x="323850" y="6308725"/>
            <a:ext cx="424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CH" altLang="de-DE" sz="800" smtClean="0">
              <a:ea typeface="+mn-ea"/>
            </a:endParaRPr>
          </a:p>
        </p:txBody>
      </p:sp>
      <p:pic>
        <p:nvPicPr>
          <p:cNvPr id="1035" name="Picture 12" descr="V:\Vorlagen\DGESS_ETH Logos\eth_dgess_logo_pos_500pxl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453188"/>
            <a:ext cx="715963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2" r:id="rId2"/>
    <p:sldLayoutId id="2147483683" r:id="rId3"/>
    <p:sldLayoutId id="2147483691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61950" indent="-361950" algn="l" rtl="0" eaLnBrk="1" fontAlgn="base" hangingPunct="1">
        <a:spcBef>
          <a:spcPts val="500"/>
        </a:spcBef>
        <a:spcAft>
          <a:spcPct val="0"/>
        </a:spcAft>
        <a:buClr>
          <a:srgbClr val="007A96"/>
        </a:buClr>
        <a:buFont typeface="Wingdings" charset="0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27063" indent="-265113" algn="l" rtl="0" eaLnBrk="1" fontAlgn="base" hangingPunct="1">
        <a:spcBef>
          <a:spcPts val="400"/>
        </a:spcBef>
        <a:spcAft>
          <a:spcPct val="0"/>
        </a:spcAft>
        <a:buClr>
          <a:srgbClr val="007A96"/>
        </a:buClr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93763" indent="-266700" algn="l" rtl="0" eaLnBrk="1" fontAlgn="base" hangingPunct="1">
        <a:spcBef>
          <a:spcPts val="400"/>
        </a:spcBef>
        <a:spcAft>
          <a:spcPct val="0"/>
        </a:spcAft>
        <a:buClr>
          <a:srgbClr val="007A96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77913" indent="-177800" algn="l" rtl="0" eaLnBrk="1" fontAlgn="base" hangingPunct="1">
        <a:spcBef>
          <a:spcPts val="400"/>
        </a:spcBef>
        <a:spcAft>
          <a:spcPct val="0"/>
        </a:spcAft>
        <a:buClr>
          <a:srgbClr val="007A96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62063" indent="-184150" algn="l" rtl="0" eaLnBrk="1" fontAlgn="base" hangingPunct="1">
        <a:spcBef>
          <a:spcPts val="400"/>
        </a:spcBef>
        <a:spcAft>
          <a:spcPct val="0"/>
        </a:spcAft>
        <a:buClr>
          <a:srgbClr val="007A96"/>
        </a:buClr>
        <a:buFont typeface="Wingdings" charset="0"/>
        <a:buChar char="§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23850" y="4564063"/>
            <a:ext cx="8496300" cy="1673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endParaRPr lang="de-CH" dirty="0">
              <a:ea typeface="+mn-ea"/>
            </a:endParaRPr>
          </a:p>
        </p:txBody>
      </p:sp>
      <p:sp>
        <p:nvSpPr>
          <p:cNvPr id="4099" name="Datumsplatzhalter 2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8B09A5-410B-4D22-9371-FCF389666579}" type="datetime1">
              <a:rPr lang="de-DE" smtClean="0"/>
              <a:t>20.10.2013</a:t>
            </a:fld>
            <a:endParaRPr lang="de-DE"/>
          </a:p>
        </p:txBody>
      </p:sp>
      <p:sp>
        <p:nvSpPr>
          <p:cNvPr id="4100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/>
              <a:t>Sandro Huber</a:t>
            </a:r>
          </a:p>
        </p:txBody>
      </p:sp>
      <p:sp>
        <p:nvSpPr>
          <p:cNvPr id="4101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29A4D7A-BE7F-5947-BAD0-192EC7BD946A}" type="slidenum">
              <a:rPr lang="de-DE"/>
              <a:pPr eaLnBrk="1" hangingPunct="1"/>
              <a:t>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2400" dirty="0" smtClean="0">
                <a:ea typeface="+mj-ea"/>
              </a:rPr>
              <a:t>A </a:t>
            </a:r>
            <a:r>
              <a:rPr lang="de-DE" sz="2400" dirty="0" err="1" smtClean="0">
                <a:ea typeface="+mj-ea"/>
              </a:rPr>
              <a:t>section-based</a:t>
            </a:r>
            <a:r>
              <a:rPr lang="de-DE" sz="2400" dirty="0" smtClean="0">
                <a:ea typeface="+mj-ea"/>
              </a:rPr>
              <a:t> </a:t>
            </a:r>
            <a:r>
              <a:rPr lang="de-DE" sz="2400" dirty="0" err="1" smtClean="0">
                <a:ea typeface="+mj-ea"/>
              </a:rPr>
              <a:t>queueing-theoretical</a:t>
            </a:r>
            <a:r>
              <a:rPr lang="de-DE" sz="2400" dirty="0" smtClean="0">
                <a:ea typeface="+mj-ea"/>
              </a:rPr>
              <a:t> </a:t>
            </a:r>
            <a:r>
              <a:rPr lang="de-DE" sz="2400" dirty="0" err="1" smtClean="0">
                <a:ea typeface="+mj-ea"/>
              </a:rPr>
              <a:t>traffic</a:t>
            </a:r>
            <a:r>
              <a:rPr lang="de-DE" sz="2400" dirty="0" smtClean="0">
                <a:ea typeface="+mj-ea"/>
              </a:rPr>
              <a:t> </a:t>
            </a:r>
            <a:r>
              <a:rPr lang="de-DE" sz="2400" dirty="0" err="1" smtClean="0">
                <a:ea typeface="+mj-ea"/>
              </a:rPr>
              <a:t>model</a:t>
            </a:r>
            <a:r>
              <a:rPr lang="de-DE" sz="2400" dirty="0" smtClean="0">
                <a:ea typeface="+mj-ea"/>
              </a:rPr>
              <a:t> </a:t>
            </a:r>
            <a:r>
              <a:rPr lang="de-DE" sz="2400" dirty="0" err="1" smtClean="0">
                <a:ea typeface="+mj-ea"/>
              </a:rPr>
              <a:t>for</a:t>
            </a:r>
            <a:r>
              <a:rPr lang="de-DE" sz="2400" dirty="0" smtClean="0">
                <a:ea typeface="+mj-ea"/>
              </a:rPr>
              <a:t> </a:t>
            </a:r>
            <a:r>
              <a:rPr lang="de-DE" sz="2400" dirty="0" err="1" smtClean="0">
                <a:ea typeface="+mj-ea"/>
              </a:rPr>
              <a:t>congestion</a:t>
            </a:r>
            <a:r>
              <a:rPr lang="de-DE" sz="2400" dirty="0" smtClean="0">
                <a:ea typeface="+mj-ea"/>
              </a:rPr>
              <a:t> </a:t>
            </a:r>
            <a:r>
              <a:rPr lang="de-DE" sz="2400" dirty="0" err="1" smtClean="0">
                <a:ea typeface="+mj-ea"/>
              </a:rPr>
              <a:t>and</a:t>
            </a:r>
            <a:r>
              <a:rPr lang="de-DE" sz="2400" dirty="0" smtClean="0">
                <a:ea typeface="+mj-ea"/>
              </a:rPr>
              <a:t> </a:t>
            </a:r>
            <a:r>
              <a:rPr lang="de-DE" sz="2400" dirty="0" err="1" smtClean="0">
                <a:ea typeface="+mj-ea"/>
              </a:rPr>
              <a:t>travel</a:t>
            </a:r>
            <a:r>
              <a:rPr lang="de-DE" sz="2400" dirty="0" smtClean="0">
                <a:ea typeface="+mj-ea"/>
              </a:rPr>
              <a:t> time </a:t>
            </a:r>
            <a:r>
              <a:rPr lang="de-DE" sz="2400" dirty="0" err="1" smtClean="0">
                <a:ea typeface="+mj-ea"/>
              </a:rPr>
              <a:t>analysis</a:t>
            </a:r>
            <a:r>
              <a:rPr lang="de-DE" sz="2400" dirty="0" smtClean="0">
                <a:ea typeface="+mj-ea"/>
              </a:rPr>
              <a:t> in </a:t>
            </a:r>
            <a:r>
              <a:rPr lang="de-DE" sz="2400" dirty="0" err="1" smtClean="0">
                <a:ea typeface="+mj-ea"/>
              </a:rPr>
              <a:t>networks</a:t>
            </a:r>
            <a:endParaRPr lang="de-CH" sz="2400" dirty="0">
              <a:ea typeface="+mj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Arial" charset="0"/>
              </a:rPr>
              <a:t>A </a:t>
            </a:r>
            <a:r>
              <a:rPr lang="de-DE" u="sng" dirty="0" err="1" smtClean="0">
                <a:latin typeface="Arial" charset="0"/>
              </a:rPr>
              <a:t>section-based</a:t>
            </a:r>
            <a:r>
              <a:rPr lang="de-DE" dirty="0" smtClean="0">
                <a:latin typeface="Arial" charset="0"/>
              </a:rPr>
              <a:t> …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716016" y="1838005"/>
            <a:ext cx="4104134" cy="4470720"/>
          </a:xfrm>
        </p:spPr>
        <p:txBody>
          <a:bodyPr/>
          <a:lstStyle/>
          <a:p>
            <a:pPr marL="0" indent="0">
              <a:buClr>
                <a:srgbClr val="00B050"/>
              </a:buClr>
              <a:buNone/>
            </a:pPr>
            <a:r>
              <a:rPr lang="de-DE" dirty="0" smtClean="0"/>
              <a:t>Points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interest</a:t>
            </a:r>
            <a:r>
              <a:rPr lang="de-DE" dirty="0" smtClean="0"/>
              <a:t>:</a:t>
            </a:r>
          </a:p>
          <a:p>
            <a:pPr marL="0" indent="0">
              <a:buClr>
                <a:srgbClr val="00B050"/>
              </a:buClr>
              <a:buNone/>
            </a:pPr>
            <a:endParaRPr lang="de-DE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endParaRPr lang="de-DE" dirty="0"/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de-DE" dirty="0" err="1" smtClean="0"/>
              <a:t>Reasons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capacity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: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de-DE" dirty="0"/>
              <a:t>O</a:t>
            </a:r>
            <a:r>
              <a:rPr lang="de-DE" dirty="0" smtClean="0"/>
              <a:t>n- </a:t>
            </a:r>
            <a:r>
              <a:rPr lang="de-DE" dirty="0" err="1" smtClean="0"/>
              <a:t>or</a:t>
            </a:r>
            <a:r>
              <a:rPr lang="de-DE" dirty="0" smtClean="0"/>
              <a:t> off-</a:t>
            </a:r>
            <a:r>
              <a:rPr lang="de-DE" dirty="0" err="1" smtClean="0"/>
              <a:t>ramp</a:t>
            </a:r>
            <a:endParaRPr lang="de-DE" dirty="0" smtClean="0"/>
          </a:p>
        </p:txBody>
      </p:sp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Title </a:t>
            </a:r>
            <a:r>
              <a:rPr lang="de-DE" dirty="0" err="1">
                <a:latin typeface="Arial" charset="0"/>
              </a:rPr>
              <a:t>translation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and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model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introduction</a:t>
            </a:r>
            <a:endParaRPr lang="de-DE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2D10A1E-62EB-49CF-918F-A25B70319264}" type="datetime1">
              <a:rPr lang="de-DE" smtClean="0"/>
              <a:t>20.10.2013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10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4" y="2412274"/>
            <a:ext cx="4469051" cy="363895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516777" y="2960914"/>
            <a:ext cx="391886" cy="22642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1293223" y="5743303"/>
            <a:ext cx="391886" cy="22642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85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Arial" charset="0"/>
              </a:rPr>
              <a:t>A </a:t>
            </a:r>
            <a:r>
              <a:rPr lang="de-DE" u="sng" dirty="0" err="1" smtClean="0">
                <a:latin typeface="Arial" charset="0"/>
              </a:rPr>
              <a:t>section-based</a:t>
            </a:r>
            <a:r>
              <a:rPr lang="de-DE" dirty="0" smtClean="0">
                <a:latin typeface="Arial" charset="0"/>
              </a:rPr>
              <a:t> …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716016" y="1838005"/>
            <a:ext cx="4104134" cy="4470720"/>
          </a:xfrm>
        </p:spPr>
        <p:txBody>
          <a:bodyPr/>
          <a:lstStyle/>
          <a:p>
            <a:pPr marL="0" indent="0">
              <a:buClr>
                <a:srgbClr val="00B050"/>
              </a:buClr>
              <a:buNone/>
            </a:pPr>
            <a:r>
              <a:rPr lang="de-DE" dirty="0" smtClean="0"/>
              <a:t>Points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interest</a:t>
            </a:r>
            <a:r>
              <a:rPr lang="de-DE" dirty="0" smtClean="0"/>
              <a:t>:</a:t>
            </a:r>
          </a:p>
          <a:p>
            <a:pPr marL="0" indent="0">
              <a:buClr>
                <a:srgbClr val="00B050"/>
              </a:buClr>
              <a:buNone/>
            </a:pPr>
            <a:endParaRPr lang="de-DE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endParaRPr lang="de-DE" dirty="0"/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de-DE" dirty="0" err="1" smtClean="0"/>
              <a:t>Reasons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capacity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: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de-DE" dirty="0"/>
              <a:t>O</a:t>
            </a:r>
            <a:r>
              <a:rPr lang="de-DE" dirty="0" smtClean="0"/>
              <a:t>n- </a:t>
            </a:r>
            <a:r>
              <a:rPr lang="de-DE" dirty="0" err="1" smtClean="0"/>
              <a:t>or</a:t>
            </a:r>
            <a:r>
              <a:rPr lang="de-DE" dirty="0" smtClean="0"/>
              <a:t> off-</a:t>
            </a:r>
            <a:r>
              <a:rPr lang="de-DE" dirty="0" err="1" smtClean="0"/>
              <a:t>ramp</a:t>
            </a:r>
            <a:endParaRPr lang="de-DE" dirty="0" smtClean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de-DE" dirty="0" smtClean="0"/>
              <a:t>Change in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endParaRPr lang="de-DE" dirty="0" smtClean="0"/>
          </a:p>
        </p:txBody>
      </p:sp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Title </a:t>
            </a:r>
            <a:r>
              <a:rPr lang="de-DE" dirty="0" err="1">
                <a:latin typeface="Arial" charset="0"/>
              </a:rPr>
              <a:t>translation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and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model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introduction</a:t>
            </a:r>
            <a:endParaRPr lang="de-DE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2D10A1E-62EB-49CF-918F-A25B70319264}" type="datetime1">
              <a:rPr lang="de-DE" smtClean="0"/>
              <a:t>20.10.2013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11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4" y="2412274"/>
            <a:ext cx="4469051" cy="363895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516777" y="2960914"/>
            <a:ext cx="391886" cy="22642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1293223" y="5743303"/>
            <a:ext cx="391886" cy="22642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11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Arial" charset="0"/>
              </a:rPr>
              <a:t>A </a:t>
            </a:r>
            <a:r>
              <a:rPr lang="de-DE" u="sng" dirty="0" err="1" smtClean="0">
                <a:latin typeface="Arial" charset="0"/>
              </a:rPr>
              <a:t>section-based</a:t>
            </a:r>
            <a:r>
              <a:rPr lang="de-DE" dirty="0" smtClean="0">
                <a:latin typeface="Arial" charset="0"/>
              </a:rPr>
              <a:t> …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716016" y="1838005"/>
            <a:ext cx="4104134" cy="4470720"/>
          </a:xfrm>
        </p:spPr>
        <p:txBody>
          <a:bodyPr/>
          <a:lstStyle/>
          <a:p>
            <a:pPr marL="0" indent="0">
              <a:buClr>
                <a:srgbClr val="00B050"/>
              </a:buClr>
              <a:buNone/>
            </a:pPr>
            <a:r>
              <a:rPr lang="de-DE" dirty="0" smtClean="0"/>
              <a:t>Points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interest</a:t>
            </a:r>
            <a:r>
              <a:rPr lang="de-DE" dirty="0" smtClean="0"/>
              <a:t>:</a:t>
            </a:r>
          </a:p>
          <a:p>
            <a:pPr marL="0" indent="0">
              <a:buClr>
                <a:srgbClr val="00B050"/>
              </a:buClr>
              <a:buNone/>
            </a:pPr>
            <a:endParaRPr lang="de-DE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endParaRPr lang="de-DE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de-DE" dirty="0" err="1" smtClean="0"/>
              <a:t>Reasons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capacity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: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de-DE" dirty="0"/>
              <a:t>O</a:t>
            </a:r>
            <a:r>
              <a:rPr lang="de-DE" dirty="0" smtClean="0"/>
              <a:t>n- </a:t>
            </a:r>
            <a:r>
              <a:rPr lang="de-DE" dirty="0" err="1" smtClean="0"/>
              <a:t>or</a:t>
            </a:r>
            <a:r>
              <a:rPr lang="de-DE" dirty="0" smtClean="0"/>
              <a:t> off-</a:t>
            </a:r>
            <a:r>
              <a:rPr lang="de-DE" dirty="0" err="1" smtClean="0"/>
              <a:t>ramp</a:t>
            </a:r>
            <a:endParaRPr lang="de-DE" dirty="0" smtClean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de-DE" dirty="0" smtClean="0"/>
              <a:t>Change in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endParaRPr lang="de-DE" dirty="0" smtClean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de-DE" dirty="0" smtClean="0"/>
              <a:t>Change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gradient</a:t>
            </a:r>
            <a:endParaRPr lang="de-DE" dirty="0" smtClean="0"/>
          </a:p>
          <a:p>
            <a:pPr marL="0" indent="0">
              <a:buClr>
                <a:srgbClr val="00B050"/>
              </a:buClr>
              <a:buNone/>
            </a:pPr>
            <a:endParaRPr lang="de-DE" dirty="0" smtClean="0"/>
          </a:p>
        </p:txBody>
      </p:sp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Title </a:t>
            </a:r>
            <a:r>
              <a:rPr lang="de-DE" dirty="0" err="1">
                <a:latin typeface="Arial" charset="0"/>
              </a:rPr>
              <a:t>translation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and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model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introduction</a:t>
            </a:r>
            <a:endParaRPr lang="de-DE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2D10A1E-62EB-49CF-918F-A25B70319264}" type="datetime1">
              <a:rPr lang="de-DE" smtClean="0"/>
              <a:t>20.10.2013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12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4" y="2412274"/>
            <a:ext cx="4469051" cy="363895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516777" y="2960914"/>
            <a:ext cx="391886" cy="22642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1293223" y="5743303"/>
            <a:ext cx="391886" cy="22642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3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nhaltsplatzhalter 1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4103688" cy="4213225"/>
          </a:xfrm>
        </p:spPr>
        <p:txBody>
          <a:bodyPr/>
          <a:lstStyle/>
          <a:p>
            <a:pPr marL="0" indent="0">
              <a:buNone/>
            </a:pPr>
            <a:r>
              <a:rPr lang="de-CH" u="sng" dirty="0" err="1">
                <a:latin typeface="Arial" charset="0"/>
              </a:rPr>
              <a:t>q</a:t>
            </a:r>
            <a:r>
              <a:rPr lang="de-CH" u="sng" dirty="0" err="1" smtClean="0">
                <a:latin typeface="Arial" charset="0"/>
              </a:rPr>
              <a:t>ueueing-theoretical</a:t>
            </a:r>
            <a:r>
              <a:rPr lang="de-CH" dirty="0" smtClean="0">
                <a:latin typeface="Arial" charset="0"/>
              </a:rPr>
              <a:t> …</a:t>
            </a:r>
            <a:endParaRPr lang="de-CH" dirty="0">
              <a:latin typeface="Arial" charset="0"/>
            </a:endParaRPr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71" y="2899569"/>
            <a:ext cx="4103687" cy="2462212"/>
          </a:xfrm>
        </p:spPr>
      </p:pic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B30CE3-939F-4B74-86DF-49D0B835404F}" type="datetime1">
              <a:rPr lang="de-DE" smtClean="0"/>
              <a:t>20.10.2013</a:t>
            </a:fld>
            <a:endParaRPr lang="de-DE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13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Title </a:t>
            </a:r>
            <a:r>
              <a:rPr lang="de-DE" dirty="0" err="1">
                <a:latin typeface="Arial" charset="0"/>
              </a:rPr>
              <a:t>translation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and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model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introduction</a:t>
            </a:r>
            <a:endParaRPr lang="de-CH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149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nhaltsplatzhalter 1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4103688" cy="4213225"/>
          </a:xfrm>
        </p:spPr>
        <p:txBody>
          <a:bodyPr/>
          <a:lstStyle/>
          <a:p>
            <a:pPr marL="0" indent="0">
              <a:buNone/>
            </a:pPr>
            <a:r>
              <a:rPr lang="de-CH" u="sng" dirty="0" err="1" smtClean="0">
                <a:latin typeface="Arial" charset="0"/>
              </a:rPr>
              <a:t>traffic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model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for</a:t>
            </a:r>
            <a:r>
              <a:rPr lang="de-CH" dirty="0" smtClean="0">
                <a:latin typeface="Arial" charset="0"/>
              </a:rPr>
              <a:t> </a:t>
            </a:r>
            <a:r>
              <a:rPr lang="de-CH" u="sng" dirty="0" err="1" smtClean="0">
                <a:latin typeface="Arial" charset="0"/>
              </a:rPr>
              <a:t>congestion</a:t>
            </a:r>
            <a:r>
              <a:rPr lang="de-CH" dirty="0" smtClean="0">
                <a:latin typeface="Arial" charset="0"/>
              </a:rPr>
              <a:t> …</a:t>
            </a:r>
            <a:endParaRPr lang="de-CH" dirty="0">
              <a:latin typeface="Arial" charset="0"/>
            </a:endParaRPr>
          </a:p>
        </p:txBody>
      </p:sp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A16057F-BD8E-4086-935D-262C4AA70122}" type="datetime1">
              <a:rPr lang="de-DE" smtClean="0"/>
              <a:t>20.10.2013</a:t>
            </a:fld>
            <a:endParaRPr lang="de-DE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14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Title </a:t>
            </a:r>
            <a:r>
              <a:rPr lang="de-DE" dirty="0" err="1">
                <a:latin typeface="Arial" charset="0"/>
              </a:rPr>
              <a:t>translation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and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model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introduction</a:t>
            </a:r>
            <a:endParaRPr lang="de-CH" dirty="0">
              <a:latin typeface="Arial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72" y="2480917"/>
            <a:ext cx="4801025" cy="360076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nhaltsplatzhalter 1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4248150" cy="4213225"/>
          </a:xfrm>
        </p:spPr>
        <p:txBody>
          <a:bodyPr/>
          <a:lstStyle/>
          <a:p>
            <a:pPr marL="0" indent="0">
              <a:buNone/>
            </a:pPr>
            <a:r>
              <a:rPr lang="de-CH" dirty="0" err="1" smtClean="0">
                <a:latin typeface="Arial" charset="0"/>
              </a:rPr>
              <a:t>and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travel</a:t>
            </a:r>
            <a:r>
              <a:rPr lang="de-CH" dirty="0" smtClean="0">
                <a:latin typeface="Arial" charset="0"/>
              </a:rPr>
              <a:t> time </a:t>
            </a:r>
            <a:r>
              <a:rPr lang="de-CH" dirty="0" err="1" smtClean="0">
                <a:latin typeface="Arial" charset="0"/>
              </a:rPr>
              <a:t>analysis</a:t>
            </a:r>
            <a:r>
              <a:rPr lang="de-CH" dirty="0" smtClean="0">
                <a:latin typeface="Arial" charset="0"/>
              </a:rPr>
              <a:t> in </a:t>
            </a:r>
            <a:r>
              <a:rPr lang="de-CH" u="sng" dirty="0" err="1" smtClean="0">
                <a:latin typeface="Arial" charset="0"/>
              </a:rPr>
              <a:t>networks</a:t>
            </a:r>
            <a:endParaRPr lang="de-CH" u="sng" dirty="0">
              <a:latin typeface="Arial" charset="0"/>
            </a:endParaRPr>
          </a:p>
        </p:txBody>
      </p:sp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8C53F3D-DAD9-432B-A45F-3AA48F8BB81D}" type="datetime1">
              <a:rPr lang="de-DE" smtClean="0"/>
              <a:t>20.10.2013</a:t>
            </a:fld>
            <a:endParaRPr lang="de-DE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15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Title </a:t>
            </a:r>
            <a:r>
              <a:rPr lang="de-DE" dirty="0" err="1">
                <a:latin typeface="Arial" charset="0"/>
              </a:rPr>
              <a:t>translation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and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model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introduction</a:t>
            </a:r>
            <a:endParaRPr lang="de-CH" dirty="0">
              <a:latin typeface="Arial" charset="0"/>
            </a:endParaRP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88" y="2489201"/>
            <a:ext cx="4103687" cy="3282949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3" y="2662276"/>
            <a:ext cx="4403047" cy="293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7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981" y="2024062"/>
            <a:ext cx="2899595" cy="4213225"/>
          </a:xfrm>
        </p:spPr>
      </p:pic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8C53F3D-DAD9-432B-A45F-3AA48F8BB81D}" type="datetime1">
              <a:rPr lang="de-DE" smtClean="0"/>
              <a:t>20.10.2013</a:t>
            </a:fld>
            <a:endParaRPr lang="de-DE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16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Title </a:t>
            </a:r>
            <a:r>
              <a:rPr lang="de-DE" dirty="0" err="1">
                <a:latin typeface="Arial" charset="0"/>
              </a:rPr>
              <a:t>translation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and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model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introduction</a:t>
            </a:r>
            <a:endParaRPr lang="de-CH" dirty="0">
              <a:latin typeface="Arial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6923314" y="4441371"/>
            <a:ext cx="1896836" cy="179591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15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981" y="2024062"/>
            <a:ext cx="2899595" cy="4213225"/>
          </a:xfrm>
        </p:spPr>
      </p:pic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8C53F3D-DAD9-432B-A45F-3AA48F8BB81D}" type="datetime1">
              <a:rPr lang="de-DE" smtClean="0"/>
              <a:t>20.10.2013</a:t>
            </a:fld>
            <a:endParaRPr lang="de-DE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17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Title </a:t>
            </a:r>
            <a:r>
              <a:rPr lang="de-DE" dirty="0" err="1">
                <a:latin typeface="Arial" charset="0"/>
              </a:rPr>
              <a:t>translation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and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model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introduction</a:t>
            </a:r>
            <a:endParaRPr lang="de-CH" dirty="0">
              <a:latin typeface="Arial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6923314" y="4441371"/>
            <a:ext cx="1896836" cy="1795917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2673531" y="4119154"/>
            <a:ext cx="3396343" cy="0"/>
          </a:xfrm>
          <a:prstGeom prst="line">
            <a:avLst/>
          </a:prstGeom>
          <a:ln w="60325">
            <a:solidFill>
              <a:srgbClr val="FF0000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975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"/>
          <p:cNvSpPr>
            <a:spLocks noGrp="1"/>
          </p:cNvSpPr>
          <p:nvPr>
            <p:ph idx="1"/>
          </p:nvPr>
        </p:nvSpPr>
        <p:spPr>
          <a:xfrm>
            <a:off x="323850" y="2024063"/>
            <a:ext cx="8496300" cy="4210050"/>
          </a:xfrm>
        </p:spPr>
        <p:txBody>
          <a:bodyPr/>
          <a:lstStyle/>
          <a:p>
            <a:r>
              <a:rPr lang="de-DE" dirty="0" smtClean="0">
                <a:latin typeface="Arial" charset="0"/>
              </a:rPr>
              <a:t>Title </a:t>
            </a:r>
            <a:r>
              <a:rPr lang="de-DE" dirty="0" err="1" smtClean="0">
                <a:latin typeface="Arial" charset="0"/>
              </a:rPr>
              <a:t>translation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and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model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introduction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smtClean="0">
                <a:solidFill>
                  <a:srgbClr val="00B050"/>
                </a:solidFill>
                <a:latin typeface="Arial" charset="0"/>
                <a:sym typeface="Wingdings" panose="05000000000000000000" pitchFamily="2" charset="2"/>
              </a:rPr>
              <a:t></a:t>
            </a:r>
            <a:endParaRPr lang="de-DE" dirty="0">
              <a:solidFill>
                <a:srgbClr val="00B050"/>
              </a:solidFill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Motivating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question</a:t>
            </a:r>
            <a:endParaRPr lang="de-DE" dirty="0" smtClean="0"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Assumptions</a:t>
            </a:r>
            <a:endParaRPr lang="de-DE" dirty="0" smtClean="0">
              <a:latin typeface="Arial" charset="0"/>
            </a:endParaRPr>
          </a:p>
          <a:p>
            <a:r>
              <a:rPr lang="de-DE" dirty="0" smtClean="0">
                <a:latin typeface="Arial" charset="0"/>
              </a:rPr>
              <a:t>Key </a:t>
            </a:r>
            <a:r>
              <a:rPr lang="de-DE" dirty="0" err="1" smtClean="0">
                <a:latin typeface="Arial" charset="0"/>
              </a:rPr>
              <a:t>steps</a:t>
            </a:r>
            <a:endParaRPr lang="de-DE" dirty="0"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Results</a:t>
            </a:r>
            <a:endParaRPr lang="de-DE" dirty="0" smtClean="0"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Questions</a:t>
            </a:r>
            <a:endParaRPr lang="de-CH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AD0C5BE-F6D0-4024-B955-3CA36ED1C9F9}" type="datetime1">
              <a:rPr lang="de-DE" smtClean="0"/>
              <a:t>20.10.2013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18</a:t>
            </a:fld>
            <a:endParaRPr lang="de-DE"/>
          </a:p>
        </p:txBody>
      </p:sp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charset="0"/>
              </a:rPr>
              <a:t>Agenda</a:t>
            </a:r>
            <a:endParaRPr lang="de-CH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48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nhaltsplatzhalter 1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marL="0" indent="0">
              <a:buNone/>
            </a:pPr>
            <a:r>
              <a:rPr lang="de-CH" dirty="0" err="1" smtClean="0">
                <a:latin typeface="Arial" charset="0"/>
              </a:rPr>
              <a:t>What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is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the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expected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travel</a:t>
            </a:r>
            <a:r>
              <a:rPr lang="de-CH" dirty="0" smtClean="0">
                <a:latin typeface="Arial" charset="0"/>
              </a:rPr>
              <a:t> time </a:t>
            </a:r>
            <a:r>
              <a:rPr lang="de-CH" dirty="0" err="1" smtClean="0">
                <a:latin typeface="Arial" charset="0"/>
              </a:rPr>
              <a:t>for</a:t>
            </a:r>
            <a:r>
              <a:rPr lang="de-CH" dirty="0" smtClean="0">
                <a:latin typeface="Arial" charset="0"/>
              </a:rPr>
              <a:t> a </a:t>
            </a:r>
            <a:r>
              <a:rPr lang="de-CH" dirty="0" err="1" smtClean="0">
                <a:latin typeface="Arial" charset="0"/>
              </a:rPr>
              <a:t>traffic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member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to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go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from</a:t>
            </a:r>
            <a:r>
              <a:rPr lang="de-CH" dirty="0" smtClean="0">
                <a:latin typeface="Arial" charset="0"/>
              </a:rPr>
              <a:t> A </a:t>
            </a:r>
            <a:r>
              <a:rPr lang="de-CH" dirty="0" err="1" smtClean="0">
                <a:latin typeface="Arial" charset="0"/>
              </a:rPr>
              <a:t>to</a:t>
            </a:r>
            <a:r>
              <a:rPr lang="de-CH" dirty="0" smtClean="0">
                <a:latin typeface="Arial" charset="0"/>
              </a:rPr>
              <a:t> B?</a:t>
            </a:r>
            <a:endParaRPr lang="de-CH" dirty="0">
              <a:latin typeface="Arial" charset="0"/>
            </a:endParaRPr>
          </a:p>
        </p:txBody>
      </p:sp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9E50C06-7E17-4454-BFC0-4F88065A8572}" type="datetime1">
              <a:rPr lang="de-DE" smtClean="0"/>
              <a:t>20.10.2013</a:t>
            </a:fld>
            <a:endParaRPr lang="de-DE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19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Motivating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question</a:t>
            </a:r>
            <a:endParaRPr lang="de-CH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77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"/>
          <p:cNvSpPr>
            <a:spLocks noGrp="1"/>
          </p:cNvSpPr>
          <p:nvPr>
            <p:ph idx="1"/>
          </p:nvPr>
        </p:nvSpPr>
        <p:spPr>
          <a:xfrm>
            <a:off x="323850" y="2024063"/>
            <a:ext cx="8496300" cy="4210050"/>
          </a:xfrm>
        </p:spPr>
        <p:txBody>
          <a:bodyPr/>
          <a:lstStyle/>
          <a:p>
            <a:r>
              <a:rPr lang="de-DE" dirty="0" smtClean="0">
                <a:latin typeface="Arial" charset="0"/>
              </a:rPr>
              <a:t>Title </a:t>
            </a:r>
            <a:r>
              <a:rPr lang="de-DE" dirty="0" err="1" smtClean="0">
                <a:latin typeface="Arial" charset="0"/>
              </a:rPr>
              <a:t>translation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and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model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introduction</a:t>
            </a:r>
            <a:endParaRPr lang="de-DE" dirty="0"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Motivating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question</a:t>
            </a:r>
            <a:endParaRPr lang="de-DE" dirty="0" smtClean="0"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Assumptions</a:t>
            </a:r>
            <a:endParaRPr lang="de-DE" dirty="0" smtClean="0">
              <a:latin typeface="Arial" charset="0"/>
            </a:endParaRPr>
          </a:p>
          <a:p>
            <a:r>
              <a:rPr lang="de-DE" dirty="0" smtClean="0">
                <a:latin typeface="Arial" charset="0"/>
              </a:rPr>
              <a:t>Key </a:t>
            </a:r>
            <a:r>
              <a:rPr lang="de-DE" dirty="0" err="1" smtClean="0">
                <a:latin typeface="Arial" charset="0"/>
              </a:rPr>
              <a:t>steps</a:t>
            </a:r>
            <a:r>
              <a:rPr lang="de-DE" dirty="0" smtClean="0">
                <a:latin typeface="Arial" charset="0"/>
              </a:rPr>
              <a:t> </a:t>
            </a:r>
          </a:p>
          <a:p>
            <a:r>
              <a:rPr lang="de-DE" dirty="0" err="1" smtClean="0">
                <a:latin typeface="Arial" charset="0"/>
              </a:rPr>
              <a:t>Results</a:t>
            </a:r>
            <a:endParaRPr lang="de-DE" dirty="0" smtClean="0"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Questions</a:t>
            </a:r>
            <a:endParaRPr lang="de-CH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7707B9E-2F2E-4C3A-B870-58ED5FCD3A57}" type="datetime1">
              <a:rPr lang="de-DE" smtClean="0"/>
              <a:t>20.10.2013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/>
              <a:t>Sandro Huber</a:t>
            </a:r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2</a:t>
            </a:fld>
            <a:endParaRPr lang="de-DE"/>
          </a:p>
        </p:txBody>
      </p:sp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charset="0"/>
              </a:rPr>
              <a:t>Agenda</a:t>
            </a:r>
            <a:endParaRPr lang="de-CH" dirty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nhaltsplatzhalter 1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marL="0" indent="0">
              <a:buNone/>
            </a:pPr>
            <a:r>
              <a:rPr lang="de-CH" dirty="0" err="1" smtClean="0">
                <a:latin typeface="Arial" charset="0"/>
              </a:rPr>
              <a:t>What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is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the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expected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travel</a:t>
            </a:r>
            <a:r>
              <a:rPr lang="de-CH" dirty="0" smtClean="0">
                <a:latin typeface="Arial" charset="0"/>
              </a:rPr>
              <a:t> time </a:t>
            </a:r>
            <a:r>
              <a:rPr lang="de-CH" dirty="0" err="1" smtClean="0">
                <a:latin typeface="Arial" charset="0"/>
              </a:rPr>
              <a:t>for</a:t>
            </a:r>
            <a:r>
              <a:rPr lang="de-CH" dirty="0" smtClean="0">
                <a:latin typeface="Arial" charset="0"/>
              </a:rPr>
              <a:t> a </a:t>
            </a:r>
            <a:r>
              <a:rPr lang="de-CH" dirty="0" err="1" smtClean="0">
                <a:latin typeface="Arial" charset="0"/>
              </a:rPr>
              <a:t>traffic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member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to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go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from</a:t>
            </a:r>
            <a:r>
              <a:rPr lang="de-CH" dirty="0" smtClean="0">
                <a:latin typeface="Arial" charset="0"/>
              </a:rPr>
              <a:t> A </a:t>
            </a:r>
            <a:r>
              <a:rPr lang="de-CH" dirty="0" err="1" smtClean="0">
                <a:latin typeface="Arial" charset="0"/>
              </a:rPr>
              <a:t>to</a:t>
            </a:r>
            <a:r>
              <a:rPr lang="de-CH" dirty="0" smtClean="0">
                <a:latin typeface="Arial" charset="0"/>
              </a:rPr>
              <a:t> B, </a:t>
            </a:r>
            <a:r>
              <a:rPr lang="en-US" dirty="0">
                <a:latin typeface="Arial" charset="0"/>
              </a:rPr>
              <a:t>passing a certain </a:t>
            </a:r>
            <a:r>
              <a:rPr lang="en-US" dirty="0" smtClean="0">
                <a:latin typeface="Arial" charset="0"/>
              </a:rPr>
              <a:t>network, </a:t>
            </a:r>
            <a:r>
              <a:rPr lang="en-US" dirty="0">
                <a:latin typeface="Arial" charset="0"/>
              </a:rPr>
              <a:t>including dynamic </a:t>
            </a:r>
            <a:r>
              <a:rPr lang="en-US" dirty="0" smtClean="0">
                <a:latin typeface="Arial" charset="0"/>
              </a:rPr>
              <a:t>vehicle density?</a:t>
            </a:r>
            <a:endParaRPr lang="de-CH" dirty="0" smtClean="0">
              <a:latin typeface="Arial" charset="0"/>
            </a:endParaRPr>
          </a:p>
          <a:p>
            <a:pPr marL="0" indent="0">
              <a:buNone/>
            </a:pPr>
            <a:endParaRPr lang="de-CH" dirty="0">
              <a:latin typeface="Arial" charset="0"/>
            </a:endParaRPr>
          </a:p>
        </p:txBody>
      </p:sp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CA880AC-777D-4194-BA47-EDF5271B677B}" type="datetime1">
              <a:rPr lang="de-DE" smtClean="0"/>
              <a:t>20.10.2013</a:t>
            </a:fld>
            <a:endParaRPr lang="de-DE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20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Motivating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question</a:t>
            </a:r>
            <a:endParaRPr lang="de-CH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664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"/>
          <p:cNvSpPr>
            <a:spLocks noGrp="1"/>
          </p:cNvSpPr>
          <p:nvPr>
            <p:ph idx="1"/>
          </p:nvPr>
        </p:nvSpPr>
        <p:spPr>
          <a:xfrm>
            <a:off x="323850" y="2024063"/>
            <a:ext cx="8496300" cy="4210050"/>
          </a:xfrm>
        </p:spPr>
        <p:txBody>
          <a:bodyPr/>
          <a:lstStyle/>
          <a:p>
            <a:r>
              <a:rPr lang="de-DE" dirty="0" smtClean="0">
                <a:latin typeface="Arial" charset="0"/>
              </a:rPr>
              <a:t>Title </a:t>
            </a:r>
            <a:r>
              <a:rPr lang="de-DE" dirty="0" err="1" smtClean="0">
                <a:latin typeface="Arial" charset="0"/>
              </a:rPr>
              <a:t>translation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and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model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introduction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smtClean="0">
                <a:solidFill>
                  <a:srgbClr val="00B050"/>
                </a:solidFill>
                <a:latin typeface="Arial" charset="0"/>
                <a:sym typeface="Wingdings" panose="05000000000000000000" pitchFamily="2" charset="2"/>
              </a:rPr>
              <a:t></a:t>
            </a:r>
            <a:endParaRPr lang="de-DE" dirty="0">
              <a:solidFill>
                <a:srgbClr val="00B050"/>
              </a:solidFill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Motivating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question</a:t>
            </a:r>
            <a:r>
              <a:rPr lang="de-DE" dirty="0">
                <a:latin typeface="Arial" charset="0"/>
              </a:rPr>
              <a:t> </a:t>
            </a:r>
            <a:r>
              <a:rPr lang="de-DE" dirty="0" smtClean="0">
                <a:solidFill>
                  <a:srgbClr val="00B050"/>
                </a:solidFill>
                <a:latin typeface="Arial" charset="0"/>
                <a:sym typeface="Wingdings" panose="05000000000000000000" pitchFamily="2" charset="2"/>
              </a:rPr>
              <a:t></a:t>
            </a:r>
            <a:endParaRPr lang="de-DE" dirty="0" smtClean="0"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Assumptions</a:t>
            </a:r>
            <a:endParaRPr lang="de-DE" dirty="0" smtClean="0">
              <a:latin typeface="Arial" charset="0"/>
            </a:endParaRPr>
          </a:p>
          <a:p>
            <a:r>
              <a:rPr lang="de-DE" dirty="0" smtClean="0">
                <a:latin typeface="Arial" charset="0"/>
              </a:rPr>
              <a:t>Key </a:t>
            </a:r>
            <a:r>
              <a:rPr lang="de-DE" dirty="0" err="1" smtClean="0">
                <a:latin typeface="Arial" charset="0"/>
              </a:rPr>
              <a:t>steps</a:t>
            </a:r>
            <a:endParaRPr lang="de-DE" dirty="0" smtClean="0"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Results</a:t>
            </a:r>
            <a:endParaRPr lang="de-DE" dirty="0" smtClean="0"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Questions</a:t>
            </a:r>
            <a:endParaRPr lang="de-CH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968479-F966-4C20-81FD-16D84F6E44EB}" type="datetime1">
              <a:rPr lang="de-DE" smtClean="0"/>
              <a:t>20.10.2013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21</a:t>
            </a:fld>
            <a:endParaRPr lang="de-DE"/>
          </a:p>
        </p:txBody>
      </p:sp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charset="0"/>
              </a:rPr>
              <a:t>Agenda</a:t>
            </a:r>
            <a:endParaRPr lang="de-CH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37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nhaltsplatzhalter 1"/>
          <p:cNvSpPr>
            <a:spLocks noGrp="1"/>
          </p:cNvSpPr>
          <p:nvPr>
            <p:ph sz="half" idx="1"/>
          </p:nvPr>
        </p:nvSpPr>
        <p:spPr>
          <a:xfrm>
            <a:off x="323849" y="2024064"/>
            <a:ext cx="8302625" cy="893307"/>
          </a:xfrm>
        </p:spPr>
        <p:txBody>
          <a:bodyPr/>
          <a:lstStyle/>
          <a:p>
            <a:r>
              <a:rPr lang="de-CH" dirty="0" smtClean="0">
                <a:latin typeface="Arial" charset="0"/>
              </a:rPr>
              <a:t>Below </a:t>
            </a:r>
            <a:r>
              <a:rPr lang="de-CH" dirty="0" err="1" smtClean="0">
                <a:latin typeface="Arial" charset="0"/>
              </a:rPr>
              <a:t>some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critical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vehicle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density</a:t>
            </a:r>
            <a:r>
              <a:rPr lang="de-CH" dirty="0" smtClean="0">
                <a:latin typeface="Arial" charset="0"/>
              </a:rPr>
              <a:t>     , </a:t>
            </a:r>
            <a:r>
              <a:rPr lang="de-CH" dirty="0" err="1" smtClean="0">
                <a:latin typeface="Arial" charset="0"/>
              </a:rPr>
              <a:t>the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relation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between</a:t>
            </a:r>
            <a:r>
              <a:rPr lang="de-CH" dirty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the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traffic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flow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and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density</a:t>
            </a:r>
            <a:r>
              <a:rPr lang="de-CH" dirty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is</a:t>
            </a:r>
            <a:r>
              <a:rPr lang="de-CH" dirty="0" smtClean="0">
                <a:latin typeface="Arial" charset="0"/>
              </a:rPr>
              <a:t> </a:t>
            </a:r>
            <a:r>
              <a:rPr lang="de-CH" b="1" dirty="0" smtClean="0">
                <a:latin typeface="Arial" charset="0"/>
              </a:rPr>
              <a:t>linear</a:t>
            </a:r>
            <a:endParaRPr lang="de-CH" b="1" dirty="0">
              <a:latin typeface="Arial" charset="0"/>
            </a:endParaRPr>
          </a:p>
        </p:txBody>
      </p:sp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3236925-0070-4FAB-9A3C-F4935529A5F5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22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Assumption</a:t>
            </a:r>
            <a:r>
              <a:rPr lang="de-CH" dirty="0" smtClean="0">
                <a:latin typeface="Arial" charset="0"/>
              </a:rPr>
              <a:t> 1</a:t>
            </a:r>
            <a:endParaRPr lang="de-CH" dirty="0">
              <a:latin typeface="Arial" charset="0"/>
            </a:endParaRPr>
          </a:p>
        </p:txBody>
      </p:sp>
      <p:graphicFrame>
        <p:nvGraphicFramePr>
          <p:cNvPr id="10" name="Inhaltsplatzhalter 2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9539972"/>
              </p:ext>
            </p:extLst>
          </p:nvPr>
        </p:nvGraphicFramePr>
        <p:xfrm>
          <a:off x="392701" y="2664816"/>
          <a:ext cx="8358597" cy="3868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08" y="2110874"/>
            <a:ext cx="247650" cy="209550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 flipV="1">
            <a:off x="3814354" y="2786736"/>
            <a:ext cx="0" cy="3365227"/>
          </a:xfrm>
          <a:prstGeom prst="straightConnector1">
            <a:avLst/>
          </a:prstGeom>
          <a:ln w="31750">
            <a:solidFill>
              <a:srgbClr val="FF0000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29" y="6229090"/>
            <a:ext cx="24765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36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ockwave traffic jams recreated for first time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850" y="2487613"/>
            <a:ext cx="4108450" cy="3286125"/>
          </a:xfrm>
        </p:spPr>
      </p:pic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6BA2AB2-872B-45FD-92B3-3F8DDDBD3A08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23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Assumption</a:t>
            </a:r>
            <a:r>
              <a:rPr lang="de-CH" dirty="0" smtClean="0">
                <a:latin typeface="Arial" charset="0"/>
              </a:rPr>
              <a:t> 2</a:t>
            </a:r>
            <a:endParaRPr lang="de-CH" dirty="0">
              <a:latin typeface="Arial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4572000" y="2024064"/>
            <a:ext cx="4153989" cy="4213224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7451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ockwave traffic jams recreated for first time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850" y="2487613"/>
            <a:ext cx="4108450" cy="3286125"/>
          </a:xfrm>
        </p:spPr>
      </p:pic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6BA2AB2-872B-45FD-92B3-3F8DDDBD3A08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24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Assumption</a:t>
            </a:r>
            <a:r>
              <a:rPr lang="de-CH" dirty="0" smtClean="0">
                <a:latin typeface="Arial" charset="0"/>
              </a:rPr>
              <a:t> 2</a:t>
            </a:r>
            <a:endParaRPr lang="de-CH" dirty="0">
              <a:latin typeface="Arial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4572000" y="2024064"/>
            <a:ext cx="4153989" cy="4213224"/>
          </a:xfrm>
        </p:spPr>
        <p:txBody>
          <a:bodyPr/>
          <a:lstStyle/>
          <a:p>
            <a:r>
              <a:rPr lang="en-US" dirty="0" smtClean="0"/>
              <a:t>Propagation speed of density variation in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/>
              <a:t>f</a:t>
            </a:r>
            <a:r>
              <a:rPr lang="en-US" b="1" dirty="0" smtClean="0"/>
              <a:t>ree </a:t>
            </a:r>
            <a:r>
              <a:rPr lang="en-US" b="1" dirty="0" smtClean="0"/>
              <a:t>traffic</a:t>
            </a:r>
            <a:r>
              <a:rPr lang="en-US" dirty="0" smtClean="0"/>
              <a:t>: the </a:t>
            </a:r>
            <a:r>
              <a:rPr lang="en-US" dirty="0" smtClean="0"/>
              <a:t>average speed of the cars (30 km/h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74254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ockwave traffic jams recreated for first time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850" y="2487613"/>
            <a:ext cx="4108450" cy="3286125"/>
          </a:xfrm>
        </p:spPr>
      </p:pic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6BA2AB2-872B-45FD-92B3-3F8DDDBD3A08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25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Assumption</a:t>
            </a:r>
            <a:r>
              <a:rPr lang="de-CH" dirty="0" smtClean="0">
                <a:latin typeface="Arial" charset="0"/>
              </a:rPr>
              <a:t> 2</a:t>
            </a:r>
            <a:endParaRPr lang="de-CH" dirty="0">
              <a:latin typeface="Arial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4572000" y="2024064"/>
            <a:ext cx="4153989" cy="4213224"/>
          </a:xfrm>
        </p:spPr>
        <p:txBody>
          <a:bodyPr/>
          <a:lstStyle/>
          <a:p>
            <a:r>
              <a:rPr lang="en-US" dirty="0" smtClean="0"/>
              <a:t>Propagation speed of density variation in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/>
              <a:t>f</a:t>
            </a:r>
            <a:r>
              <a:rPr lang="en-US" b="1" dirty="0" smtClean="0"/>
              <a:t>ree </a:t>
            </a:r>
            <a:r>
              <a:rPr lang="en-US" b="1" dirty="0" smtClean="0"/>
              <a:t>traffic</a:t>
            </a:r>
            <a:r>
              <a:rPr lang="en-US" dirty="0" smtClean="0"/>
              <a:t>: the </a:t>
            </a:r>
            <a:r>
              <a:rPr lang="en-US" dirty="0" smtClean="0"/>
              <a:t>average speed of the cars (30 km/h)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 smtClean="0"/>
              <a:t>congested </a:t>
            </a:r>
            <a:r>
              <a:rPr lang="en-US" b="1" dirty="0" smtClean="0"/>
              <a:t>traffic</a:t>
            </a:r>
            <a:r>
              <a:rPr lang="en-US" dirty="0" smtClean="0"/>
              <a:t>: Shockwave formulas =&gt; … =&gt; 20 km/h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431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EFFA503-8D20-4D83-AF7E-BEF2B326465E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26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Assumption</a:t>
            </a:r>
            <a:r>
              <a:rPr lang="de-CH" dirty="0" smtClean="0">
                <a:latin typeface="Arial" charset="0"/>
              </a:rPr>
              <a:t> 3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027670" cy="4213225"/>
          </a:xfrm>
        </p:spPr>
        <p:txBody>
          <a:bodyPr/>
          <a:lstStyle/>
          <a:p>
            <a:r>
              <a:rPr lang="en-US" dirty="0" smtClean="0"/>
              <a:t>The length of the congested area </a:t>
            </a:r>
            <a:r>
              <a:rPr lang="en-US" dirty="0" smtClean="0"/>
              <a:t>is </a:t>
            </a:r>
            <a:r>
              <a:rPr lang="en-US" dirty="0" smtClean="0"/>
              <a:t>given by integrating over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716016" y="5695406"/>
            <a:ext cx="4104134" cy="5418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60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EFFA503-8D20-4D83-AF7E-BEF2B326465E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27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Assumption</a:t>
            </a:r>
            <a:r>
              <a:rPr lang="de-CH" dirty="0" smtClean="0">
                <a:latin typeface="Arial" charset="0"/>
              </a:rPr>
              <a:t> 3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027670" cy="4213225"/>
          </a:xfrm>
        </p:spPr>
        <p:txBody>
          <a:bodyPr/>
          <a:lstStyle/>
          <a:p>
            <a:r>
              <a:rPr lang="en-US" dirty="0" smtClean="0"/>
              <a:t>The length of the congested area </a:t>
            </a:r>
            <a:r>
              <a:rPr lang="en-US" dirty="0" smtClean="0"/>
              <a:t>is </a:t>
            </a:r>
            <a:r>
              <a:rPr lang="en-US" dirty="0" smtClean="0"/>
              <a:t>given by integrating over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8" name="Inhaltsplatzhalt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70" y="2574186"/>
            <a:ext cx="8346005" cy="84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716016" y="5695406"/>
            <a:ext cx="4104134" cy="5418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44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EFFA503-8D20-4D83-AF7E-BEF2B326465E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28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Assumption</a:t>
            </a:r>
            <a:r>
              <a:rPr lang="de-CH" dirty="0" smtClean="0">
                <a:latin typeface="Arial" charset="0"/>
              </a:rPr>
              <a:t> 3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027670" cy="4213225"/>
          </a:xfrm>
        </p:spPr>
        <p:txBody>
          <a:bodyPr/>
          <a:lstStyle/>
          <a:p>
            <a:r>
              <a:rPr lang="en-US" dirty="0" smtClean="0"/>
              <a:t>The length of the congested area </a:t>
            </a:r>
            <a:r>
              <a:rPr lang="en-US" dirty="0" smtClean="0"/>
              <a:t>is </a:t>
            </a:r>
            <a:r>
              <a:rPr lang="en-US" dirty="0" smtClean="0"/>
              <a:t>given by integrating over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english</a:t>
            </a:r>
            <a:r>
              <a:rPr lang="en-US" dirty="0" smtClean="0"/>
              <a:t>:</a:t>
            </a:r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08" y="4651035"/>
            <a:ext cx="4002087" cy="685042"/>
          </a:xfrm>
        </p:spPr>
      </p:pic>
      <p:pic>
        <p:nvPicPr>
          <p:cNvPr id="18" name="Inhaltsplatzhalter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70" y="2574186"/>
            <a:ext cx="8346005" cy="84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512325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0AD1EA5-DE33-4183-8244-74E571F0868E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29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Assumption</a:t>
            </a:r>
            <a:r>
              <a:rPr lang="de-CH" dirty="0" smtClean="0">
                <a:latin typeface="Arial" charset="0"/>
              </a:rPr>
              <a:t> 4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299" cy="4213225"/>
          </a:xfrm>
        </p:spPr>
        <p:txBody>
          <a:bodyPr/>
          <a:lstStyle/>
          <a:p>
            <a:r>
              <a:rPr lang="en-US" dirty="0" smtClean="0"/>
              <a:t>The capacity of a congested road </a:t>
            </a:r>
            <a:r>
              <a:rPr lang="en-US" dirty="0" smtClean="0"/>
              <a:t>= outflow - bottleneck</a:t>
            </a:r>
            <a:endParaRPr lang="en-US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259976" y="5381897"/>
            <a:ext cx="3560173" cy="85539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8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Arial" charset="0"/>
              </a:rPr>
              <a:t>A </a:t>
            </a:r>
            <a:r>
              <a:rPr lang="de-DE" u="sng" dirty="0" err="1" smtClean="0">
                <a:latin typeface="Arial" charset="0"/>
              </a:rPr>
              <a:t>section-based</a:t>
            </a:r>
            <a:r>
              <a:rPr lang="de-DE" dirty="0">
                <a:latin typeface="Arial" charset="0"/>
              </a:rPr>
              <a:t> </a:t>
            </a:r>
            <a:r>
              <a:rPr lang="de-DE" dirty="0" smtClean="0">
                <a:latin typeface="Arial" charset="0"/>
              </a:rPr>
              <a:t>…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716016" y="1838005"/>
            <a:ext cx="4104134" cy="4470720"/>
          </a:xfrm>
        </p:spPr>
        <p:txBody>
          <a:bodyPr/>
          <a:lstStyle/>
          <a:p>
            <a:pPr marL="0" indent="0">
              <a:buClr>
                <a:srgbClr val="00B050"/>
              </a:buClr>
              <a:buNone/>
            </a:pPr>
            <a:r>
              <a:rPr lang="en-US" dirty="0" smtClean="0"/>
              <a:t>Separated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en-US" b="1" u="sng" dirty="0" smtClean="0"/>
              <a:t>capacity</a:t>
            </a:r>
            <a:r>
              <a:rPr lang="de-DE" dirty="0" smtClean="0"/>
              <a:t>:</a:t>
            </a:r>
          </a:p>
        </p:txBody>
      </p:sp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Title </a:t>
            </a:r>
            <a:r>
              <a:rPr lang="de-DE" dirty="0" err="1">
                <a:latin typeface="Arial" charset="0"/>
              </a:rPr>
              <a:t>translation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and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model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introduction</a:t>
            </a:r>
            <a:endParaRPr lang="de-DE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F1E1A6B-3FAD-4692-896D-74B7ED0EE93F}" type="datetime1">
              <a:rPr lang="de-DE" smtClean="0"/>
              <a:t>20.10.2013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/>
              <a:t>Sandro Huber</a:t>
            </a:r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3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4" y="2412274"/>
            <a:ext cx="4469051" cy="363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31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0AD1EA5-DE33-4183-8244-74E571F0868E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30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Assumption</a:t>
            </a:r>
            <a:r>
              <a:rPr lang="de-CH" dirty="0" smtClean="0">
                <a:latin typeface="Arial" charset="0"/>
              </a:rPr>
              <a:t> 4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299" cy="4213225"/>
          </a:xfrm>
        </p:spPr>
        <p:txBody>
          <a:bodyPr/>
          <a:lstStyle/>
          <a:p>
            <a:r>
              <a:rPr lang="en-US" dirty="0" smtClean="0"/>
              <a:t>The capacity of a congested road </a:t>
            </a:r>
            <a:r>
              <a:rPr lang="en-US" dirty="0" smtClean="0"/>
              <a:t>= outflow - bottleneck</a:t>
            </a:r>
            <a:endParaRPr lang="en-US" dirty="0" smtClean="0"/>
          </a:p>
          <a:p>
            <a:pPr lvl="1"/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Less cars can leave the section, but the arrival rate stays the </a:t>
            </a:r>
            <a:r>
              <a:rPr lang="en-US" dirty="0" smtClean="0"/>
              <a:t>same</a:t>
            </a:r>
            <a:endParaRPr lang="en-US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259976" y="5381897"/>
            <a:ext cx="3560173" cy="85539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0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0AD1EA5-DE33-4183-8244-74E571F0868E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31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Assumption</a:t>
            </a:r>
            <a:r>
              <a:rPr lang="de-CH" dirty="0" smtClean="0">
                <a:latin typeface="Arial" charset="0"/>
              </a:rPr>
              <a:t> 4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299" cy="4213225"/>
          </a:xfrm>
        </p:spPr>
        <p:txBody>
          <a:bodyPr/>
          <a:lstStyle/>
          <a:p>
            <a:r>
              <a:rPr lang="en-US" dirty="0" smtClean="0"/>
              <a:t>The capacity of a congested road </a:t>
            </a:r>
            <a:r>
              <a:rPr lang="en-US" dirty="0" smtClean="0"/>
              <a:t>= outflow - bottleneck</a:t>
            </a:r>
            <a:endParaRPr lang="en-US" dirty="0" smtClean="0"/>
          </a:p>
          <a:p>
            <a:pPr lvl="1"/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Less cars can leave the section, but the arrival rate stays the same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Congestion </a:t>
            </a:r>
            <a:r>
              <a:rPr lang="en-US" dirty="0" smtClean="0"/>
              <a:t>grows</a:t>
            </a:r>
            <a:endParaRPr lang="en-US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259976" y="5381897"/>
            <a:ext cx="3560173" cy="85539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74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0AD1EA5-DE33-4183-8244-74E571F0868E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32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Assumption</a:t>
            </a:r>
            <a:r>
              <a:rPr lang="de-CH" dirty="0" smtClean="0">
                <a:latin typeface="Arial" charset="0"/>
              </a:rPr>
              <a:t> 4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299" cy="4213225"/>
          </a:xfrm>
        </p:spPr>
        <p:txBody>
          <a:bodyPr/>
          <a:lstStyle/>
          <a:p>
            <a:r>
              <a:rPr lang="en-US" dirty="0" smtClean="0"/>
              <a:t>The capacity of a congested road </a:t>
            </a:r>
            <a:r>
              <a:rPr lang="en-US" dirty="0" smtClean="0"/>
              <a:t>= outflow - bottleneck</a:t>
            </a:r>
            <a:endParaRPr lang="en-US" dirty="0" smtClean="0"/>
          </a:p>
          <a:p>
            <a:pPr lvl="1"/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Less cars can leave the section, but the arrival rate stays the same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Congestion grows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More cars can leave the section, arrival rate stays the </a:t>
            </a:r>
            <a:r>
              <a:rPr lang="en-US" dirty="0" smtClean="0"/>
              <a:t>same</a:t>
            </a:r>
            <a:endParaRPr lang="en-US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259976" y="5381897"/>
            <a:ext cx="3560173" cy="85539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62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0AD1EA5-DE33-4183-8244-74E571F0868E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33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Assumption</a:t>
            </a:r>
            <a:r>
              <a:rPr lang="de-CH" dirty="0" smtClean="0">
                <a:latin typeface="Arial" charset="0"/>
              </a:rPr>
              <a:t> 4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299" cy="4213225"/>
          </a:xfrm>
        </p:spPr>
        <p:txBody>
          <a:bodyPr/>
          <a:lstStyle/>
          <a:p>
            <a:r>
              <a:rPr lang="en-US" dirty="0" smtClean="0"/>
              <a:t>The capacity of a congested road </a:t>
            </a:r>
            <a:r>
              <a:rPr lang="en-US" dirty="0" smtClean="0"/>
              <a:t>= outflow - bottleneck</a:t>
            </a:r>
            <a:endParaRPr lang="en-US" dirty="0" smtClean="0"/>
          </a:p>
          <a:p>
            <a:pPr lvl="1"/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Less cars can leave the section, but the arrival rate stays the same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Congestion grows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More cars can leave the section, arrival rate stays the same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Congestion gets </a:t>
            </a:r>
            <a:r>
              <a:rPr lang="en-US" dirty="0" smtClean="0"/>
              <a:t>reduced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259976" y="5381897"/>
            <a:ext cx="3560173" cy="85539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88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"/>
          <p:cNvSpPr>
            <a:spLocks noGrp="1"/>
          </p:cNvSpPr>
          <p:nvPr>
            <p:ph idx="1"/>
          </p:nvPr>
        </p:nvSpPr>
        <p:spPr>
          <a:xfrm>
            <a:off x="323850" y="2024063"/>
            <a:ext cx="8496300" cy="4210050"/>
          </a:xfrm>
        </p:spPr>
        <p:txBody>
          <a:bodyPr/>
          <a:lstStyle/>
          <a:p>
            <a:r>
              <a:rPr lang="de-DE" dirty="0" smtClean="0">
                <a:latin typeface="Arial" charset="0"/>
              </a:rPr>
              <a:t>Title </a:t>
            </a:r>
            <a:r>
              <a:rPr lang="de-DE" dirty="0" err="1" smtClean="0">
                <a:latin typeface="Arial" charset="0"/>
              </a:rPr>
              <a:t>translation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and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model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introduction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smtClean="0">
                <a:solidFill>
                  <a:srgbClr val="00B050"/>
                </a:solidFill>
                <a:latin typeface="Arial" charset="0"/>
                <a:sym typeface="Wingdings" panose="05000000000000000000" pitchFamily="2" charset="2"/>
              </a:rPr>
              <a:t></a:t>
            </a:r>
            <a:endParaRPr lang="de-DE" dirty="0">
              <a:solidFill>
                <a:srgbClr val="00B050"/>
              </a:solidFill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Motivating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question</a:t>
            </a:r>
            <a:r>
              <a:rPr lang="de-DE" dirty="0">
                <a:latin typeface="Arial" charset="0"/>
              </a:rPr>
              <a:t> </a:t>
            </a:r>
            <a:r>
              <a:rPr lang="de-DE" dirty="0" smtClean="0">
                <a:solidFill>
                  <a:srgbClr val="00B050"/>
                </a:solidFill>
                <a:latin typeface="Arial" charset="0"/>
                <a:sym typeface="Wingdings" panose="05000000000000000000" pitchFamily="2" charset="2"/>
              </a:rPr>
              <a:t></a:t>
            </a:r>
            <a:endParaRPr lang="de-DE" dirty="0" smtClean="0">
              <a:latin typeface="Arial" charset="0"/>
            </a:endParaRPr>
          </a:p>
          <a:p>
            <a:r>
              <a:rPr lang="de-DE" dirty="0" err="1">
                <a:latin typeface="Arial" charset="0"/>
              </a:rPr>
              <a:t>Assumptions</a:t>
            </a:r>
            <a:r>
              <a:rPr lang="de-DE" dirty="0">
                <a:latin typeface="Arial" charset="0"/>
              </a:rPr>
              <a:t> </a:t>
            </a:r>
            <a:r>
              <a:rPr lang="de-DE" dirty="0">
                <a:solidFill>
                  <a:srgbClr val="00B050"/>
                </a:solidFill>
                <a:latin typeface="Arial" charset="0"/>
                <a:sym typeface="Wingdings" panose="05000000000000000000" pitchFamily="2" charset="2"/>
              </a:rPr>
              <a:t></a:t>
            </a:r>
            <a:endParaRPr lang="de-DE" dirty="0" smtClean="0">
              <a:latin typeface="Arial" charset="0"/>
            </a:endParaRPr>
          </a:p>
          <a:p>
            <a:r>
              <a:rPr lang="de-DE" dirty="0" smtClean="0">
                <a:latin typeface="Arial" charset="0"/>
              </a:rPr>
              <a:t>Key </a:t>
            </a:r>
            <a:r>
              <a:rPr lang="de-DE" dirty="0" err="1" smtClean="0">
                <a:latin typeface="Arial" charset="0"/>
              </a:rPr>
              <a:t>steps</a:t>
            </a:r>
            <a:endParaRPr lang="de-DE" dirty="0" smtClean="0"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Results</a:t>
            </a:r>
            <a:endParaRPr lang="de-DE" dirty="0" smtClean="0"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Questions</a:t>
            </a:r>
            <a:endParaRPr lang="de-CH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60A4641-AA7D-418C-B633-6C274FEDA293}" type="datetime1">
              <a:rPr lang="de-DE" smtClean="0"/>
              <a:t>20.10.2013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34</a:t>
            </a:fld>
            <a:endParaRPr lang="de-DE"/>
          </a:p>
        </p:txBody>
      </p:sp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charset="0"/>
              </a:rPr>
              <a:t>Agenda</a:t>
            </a:r>
            <a:endParaRPr lang="de-CH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78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1C4F1A8-269A-4466-A2F7-0D87D02D6176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35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charset="0"/>
              </a:rPr>
              <a:t>Key </a:t>
            </a:r>
            <a:r>
              <a:rPr lang="de-CH" dirty="0" err="1" smtClean="0">
                <a:latin typeface="Arial" charset="0"/>
              </a:rPr>
              <a:t>steps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marL="361950" lvl="1" indent="0">
              <a:buNone/>
            </a:pPr>
            <a:r>
              <a:rPr lang="en-US" sz="2000" dirty="0" smtClean="0"/>
              <a:t>We saw: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259976" y="5381897"/>
            <a:ext cx="3560173" cy="85539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4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3D3153C-A408-4CAE-95D2-BBF5C589D268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36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charset="0"/>
              </a:rPr>
              <a:t>Key </a:t>
            </a:r>
            <a:r>
              <a:rPr lang="de-CH" dirty="0" err="1" smtClean="0">
                <a:latin typeface="Arial" charset="0"/>
              </a:rPr>
              <a:t>steps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marL="361950" lvl="1" indent="0">
              <a:buNone/>
            </a:pPr>
            <a:r>
              <a:rPr lang="en-US" sz="2000" dirty="0" smtClean="0"/>
              <a:t>We saw:</a:t>
            </a:r>
          </a:p>
          <a:p>
            <a:pPr lvl="1"/>
            <a:r>
              <a:rPr lang="en-US" dirty="0" smtClean="0"/>
              <a:t>Choice of parameters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259976" y="5381897"/>
            <a:ext cx="3560173" cy="85539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5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C5E7118-7BDA-4951-910E-034AC6D8211A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37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charset="0"/>
              </a:rPr>
              <a:t>Key </a:t>
            </a:r>
            <a:r>
              <a:rPr lang="de-CH" dirty="0" err="1" smtClean="0">
                <a:latin typeface="Arial" charset="0"/>
              </a:rPr>
              <a:t>steps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marL="361950" lvl="1" indent="0">
              <a:buNone/>
            </a:pPr>
            <a:r>
              <a:rPr lang="en-US" sz="2000" dirty="0" smtClean="0"/>
              <a:t>We saw:</a:t>
            </a:r>
          </a:p>
          <a:p>
            <a:pPr lvl="1"/>
            <a:r>
              <a:rPr lang="en-US" dirty="0" smtClean="0"/>
              <a:t>Choice of parameters</a:t>
            </a:r>
          </a:p>
          <a:p>
            <a:pPr lvl="1"/>
            <a:r>
              <a:rPr lang="en-US" dirty="0" smtClean="0"/>
              <a:t>Definition of the model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259976" y="5381897"/>
            <a:ext cx="3560173" cy="85539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60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663DB0-28D7-4B9D-A4EA-5DC185CDB69B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38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charset="0"/>
              </a:rPr>
              <a:t>Key </a:t>
            </a:r>
            <a:r>
              <a:rPr lang="de-CH" dirty="0" err="1" smtClean="0">
                <a:latin typeface="Arial" charset="0"/>
              </a:rPr>
              <a:t>steps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marL="361950" lvl="1" indent="0">
              <a:buNone/>
            </a:pPr>
            <a:r>
              <a:rPr lang="en-US" sz="2000" dirty="0" smtClean="0"/>
              <a:t>We saw:</a:t>
            </a:r>
          </a:p>
          <a:p>
            <a:pPr lvl="1"/>
            <a:r>
              <a:rPr lang="en-US" dirty="0" smtClean="0"/>
              <a:t>Choice of parameters</a:t>
            </a:r>
          </a:p>
          <a:p>
            <a:pPr lvl="1"/>
            <a:r>
              <a:rPr lang="en-US" dirty="0" smtClean="0"/>
              <a:t>Definition of the model</a:t>
            </a:r>
          </a:p>
          <a:p>
            <a:pPr lvl="1"/>
            <a:r>
              <a:rPr lang="en-US" dirty="0" smtClean="0"/>
              <a:t>Choice of </a:t>
            </a:r>
            <a:r>
              <a:rPr lang="en-US" dirty="0" smtClean="0"/>
              <a:t>assumptions</a:t>
            </a:r>
            <a:endParaRPr lang="en-US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259976" y="5381897"/>
            <a:ext cx="3560173" cy="85539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79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CCCA39-640C-4C5C-94F4-2A5C6CEB11E4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39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charset="0"/>
              </a:rPr>
              <a:t>Key </a:t>
            </a:r>
            <a:r>
              <a:rPr lang="de-CH" dirty="0" err="1" smtClean="0">
                <a:latin typeface="Arial" charset="0"/>
              </a:rPr>
              <a:t>steps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marL="361950" lvl="1" indent="0">
              <a:buNone/>
            </a:pPr>
            <a:r>
              <a:rPr lang="en-US" sz="2000" dirty="0" smtClean="0"/>
              <a:t>Next step:</a:t>
            </a:r>
          </a:p>
          <a:p>
            <a:pPr marL="361950" lvl="1" indent="0">
              <a:buNone/>
            </a:pPr>
            <a:endParaRPr lang="en-US" sz="2000" dirty="0"/>
          </a:p>
          <a:p>
            <a:pPr lvl="1"/>
            <a:r>
              <a:rPr lang="en-US" sz="2000" dirty="0" smtClean="0"/>
              <a:t>Introduction of road </a:t>
            </a:r>
            <a:r>
              <a:rPr lang="en-US" sz="2000" dirty="0" smtClean="0"/>
              <a:t>states:</a:t>
            </a:r>
            <a:endParaRPr lang="en-US" b="1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259976" y="5381897"/>
            <a:ext cx="3560173" cy="85539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53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Arial" charset="0"/>
              </a:rPr>
              <a:t>A </a:t>
            </a:r>
            <a:r>
              <a:rPr lang="de-DE" u="sng" dirty="0" err="1" smtClean="0">
                <a:latin typeface="Arial" charset="0"/>
              </a:rPr>
              <a:t>section-based</a:t>
            </a:r>
            <a:r>
              <a:rPr lang="de-DE" dirty="0">
                <a:latin typeface="Arial" charset="0"/>
              </a:rPr>
              <a:t> </a:t>
            </a:r>
            <a:r>
              <a:rPr lang="de-DE" dirty="0" smtClean="0">
                <a:latin typeface="Arial" charset="0"/>
              </a:rPr>
              <a:t>…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716016" y="1838005"/>
            <a:ext cx="4104134" cy="4470720"/>
          </a:xfrm>
        </p:spPr>
        <p:txBody>
          <a:bodyPr/>
          <a:lstStyle/>
          <a:p>
            <a:pPr marL="0" indent="0">
              <a:buClr>
                <a:srgbClr val="00B050"/>
              </a:buClr>
              <a:buNone/>
            </a:pPr>
            <a:r>
              <a:rPr lang="en-US" dirty="0" smtClean="0"/>
              <a:t>Separated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en-US" b="1" u="sng" dirty="0" smtClean="0"/>
              <a:t>capacity</a:t>
            </a:r>
            <a:r>
              <a:rPr lang="de-DE" dirty="0" smtClean="0"/>
              <a:t>:</a:t>
            </a:r>
          </a:p>
          <a:p>
            <a:pPr>
              <a:buClr>
                <a:srgbClr val="00B050"/>
              </a:buClr>
            </a:pPr>
            <a:endParaRPr lang="de-DE" dirty="0" smtClean="0"/>
          </a:p>
          <a:p>
            <a:pPr>
              <a:buClr>
                <a:srgbClr val="00B050"/>
              </a:buClr>
            </a:pPr>
            <a:r>
              <a:rPr lang="de-DE" dirty="0" smtClean="0"/>
              <a:t>Highway </a:t>
            </a:r>
            <a:r>
              <a:rPr lang="de-DE" dirty="0" err="1" smtClean="0"/>
              <a:t>with</a:t>
            </a:r>
            <a:r>
              <a:rPr lang="de-DE" dirty="0" smtClean="0"/>
              <a:t> multiple </a:t>
            </a:r>
            <a:r>
              <a:rPr lang="de-DE" dirty="0" err="1" smtClean="0"/>
              <a:t>lines</a:t>
            </a:r>
            <a:endParaRPr lang="de-CH" dirty="0"/>
          </a:p>
        </p:txBody>
      </p:sp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Title </a:t>
            </a:r>
            <a:r>
              <a:rPr lang="de-DE" dirty="0" err="1">
                <a:latin typeface="Arial" charset="0"/>
              </a:rPr>
              <a:t>translation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and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model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introduction</a:t>
            </a:r>
            <a:endParaRPr lang="de-DE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F1E1A6B-3FAD-4692-896D-74B7ED0EE93F}" type="datetime1">
              <a:rPr lang="de-DE" smtClean="0"/>
              <a:t>20.10.2013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/>
              <a:t>Sandro Huber</a:t>
            </a:r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4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4" y="2412274"/>
            <a:ext cx="4469051" cy="363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7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CCCA39-640C-4C5C-94F4-2A5C6CEB11E4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40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charset="0"/>
              </a:rPr>
              <a:t>Key </a:t>
            </a:r>
            <a:r>
              <a:rPr lang="de-CH" dirty="0" err="1" smtClean="0">
                <a:latin typeface="Arial" charset="0"/>
              </a:rPr>
              <a:t>steps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marL="361950" lvl="1" indent="0">
              <a:buNone/>
            </a:pPr>
            <a:r>
              <a:rPr lang="en-US" sz="2000" dirty="0" smtClean="0"/>
              <a:t>Next step:</a:t>
            </a:r>
          </a:p>
          <a:p>
            <a:pPr marL="361950" lvl="1" indent="0">
              <a:buNone/>
            </a:pPr>
            <a:endParaRPr lang="en-US" sz="2000" dirty="0"/>
          </a:p>
          <a:p>
            <a:pPr lvl="1"/>
            <a:r>
              <a:rPr lang="en-US" sz="2000" dirty="0" smtClean="0"/>
              <a:t>Introduction of road </a:t>
            </a:r>
            <a:r>
              <a:rPr lang="en-US" sz="2000" dirty="0" smtClean="0"/>
              <a:t>states:</a:t>
            </a:r>
            <a:endParaRPr lang="en-US" sz="2000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b="1" dirty="0" smtClean="0"/>
              <a:t>0</a:t>
            </a:r>
            <a:r>
              <a:rPr lang="en-US" dirty="0" smtClean="0"/>
              <a:t>: Free </a:t>
            </a:r>
            <a:r>
              <a:rPr lang="en-US" dirty="0" smtClean="0"/>
              <a:t>traffic</a:t>
            </a:r>
            <a:endParaRPr lang="en-US" b="1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259976" y="5381897"/>
            <a:ext cx="3560173" cy="85539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92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CCCA39-640C-4C5C-94F4-2A5C6CEB11E4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41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charset="0"/>
              </a:rPr>
              <a:t>Key </a:t>
            </a:r>
            <a:r>
              <a:rPr lang="de-CH" dirty="0" err="1" smtClean="0">
                <a:latin typeface="Arial" charset="0"/>
              </a:rPr>
              <a:t>steps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marL="361950" lvl="1" indent="0">
              <a:buNone/>
            </a:pPr>
            <a:r>
              <a:rPr lang="en-US" sz="2000" dirty="0" smtClean="0"/>
              <a:t>Next step:</a:t>
            </a:r>
          </a:p>
          <a:p>
            <a:pPr marL="361950" lvl="1" indent="0">
              <a:buNone/>
            </a:pPr>
            <a:endParaRPr lang="en-US" sz="2000" dirty="0"/>
          </a:p>
          <a:p>
            <a:pPr lvl="1"/>
            <a:r>
              <a:rPr lang="en-US" sz="2000" dirty="0" smtClean="0"/>
              <a:t>Introduction of road </a:t>
            </a:r>
            <a:r>
              <a:rPr lang="en-US" sz="2000" dirty="0" smtClean="0"/>
              <a:t>states:</a:t>
            </a:r>
            <a:endParaRPr lang="en-US" sz="2000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b="1" dirty="0" smtClean="0"/>
              <a:t>0</a:t>
            </a:r>
            <a:r>
              <a:rPr lang="en-US" dirty="0" smtClean="0"/>
              <a:t>: Free </a:t>
            </a:r>
            <a:r>
              <a:rPr lang="en-US" dirty="0" smtClean="0"/>
              <a:t>traffic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b="1" dirty="0" smtClean="0"/>
              <a:t>1</a:t>
            </a:r>
            <a:r>
              <a:rPr lang="en-US" dirty="0" smtClean="0"/>
              <a:t>: Completely congested </a:t>
            </a:r>
            <a:r>
              <a:rPr lang="en-US" dirty="0" smtClean="0"/>
              <a:t>road</a:t>
            </a:r>
            <a:endParaRPr lang="en-US" b="1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259976" y="5381897"/>
            <a:ext cx="3560173" cy="85539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16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CCCA39-640C-4C5C-94F4-2A5C6CEB11E4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42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charset="0"/>
              </a:rPr>
              <a:t>Key </a:t>
            </a:r>
            <a:r>
              <a:rPr lang="de-CH" dirty="0" err="1" smtClean="0">
                <a:latin typeface="Arial" charset="0"/>
              </a:rPr>
              <a:t>steps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marL="361950" lvl="1" indent="0">
              <a:buNone/>
            </a:pPr>
            <a:r>
              <a:rPr lang="en-US" sz="2000" dirty="0" smtClean="0"/>
              <a:t>Next step:</a:t>
            </a:r>
          </a:p>
          <a:p>
            <a:pPr marL="361950" lvl="1" indent="0">
              <a:buNone/>
            </a:pPr>
            <a:endParaRPr lang="en-US" sz="2000" dirty="0"/>
          </a:p>
          <a:p>
            <a:pPr lvl="1"/>
            <a:r>
              <a:rPr lang="en-US" sz="2000" dirty="0" smtClean="0"/>
              <a:t>Introduction of road </a:t>
            </a:r>
            <a:r>
              <a:rPr lang="en-US" sz="2000" dirty="0" smtClean="0"/>
              <a:t>states:</a:t>
            </a:r>
            <a:endParaRPr lang="en-US" sz="2000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b="1" dirty="0" smtClean="0"/>
              <a:t>0</a:t>
            </a:r>
            <a:r>
              <a:rPr lang="en-US" dirty="0" smtClean="0"/>
              <a:t>: Free </a:t>
            </a:r>
            <a:r>
              <a:rPr lang="en-US" dirty="0" smtClean="0"/>
              <a:t>traffic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b="1" dirty="0" smtClean="0"/>
              <a:t>1</a:t>
            </a:r>
            <a:r>
              <a:rPr lang="en-US" dirty="0" smtClean="0"/>
              <a:t>: Completely congested </a:t>
            </a:r>
            <a:r>
              <a:rPr lang="en-US" dirty="0" smtClean="0"/>
              <a:t>road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b="1" dirty="0" smtClean="0"/>
              <a:t>2</a:t>
            </a:r>
            <a:r>
              <a:rPr lang="en-US" dirty="0" smtClean="0"/>
              <a:t>: Partially congested road</a:t>
            </a:r>
            <a:endParaRPr lang="en-US" b="1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259976" y="5381897"/>
            <a:ext cx="3560173" cy="85539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49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E463022-4FC2-4E4E-B35A-0A7690CF5092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43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charset="0"/>
              </a:rPr>
              <a:t>Key </a:t>
            </a:r>
            <a:r>
              <a:rPr lang="de-CH" dirty="0" err="1" smtClean="0">
                <a:latin typeface="Arial" charset="0"/>
              </a:rPr>
              <a:t>steps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marL="361950" lvl="1" indent="0">
              <a:buNone/>
            </a:pPr>
            <a:r>
              <a:rPr lang="en-US" sz="2000" dirty="0" smtClean="0"/>
              <a:t>Final step: Definition of the departure rate </a:t>
            </a:r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42" y="1963101"/>
            <a:ext cx="571500" cy="390525"/>
          </a:xfrm>
        </p:spPr>
      </p:pic>
    </p:spTree>
    <p:extLst>
      <p:ext uri="{BB962C8B-B14F-4D97-AF65-F5344CB8AC3E}">
        <p14:creationId xmlns:p14="http://schemas.microsoft.com/office/powerpoint/2010/main" val="3990793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E463022-4FC2-4E4E-B35A-0A7690CF5092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44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charset="0"/>
              </a:rPr>
              <a:t>Key </a:t>
            </a:r>
            <a:r>
              <a:rPr lang="de-CH" dirty="0" err="1" smtClean="0">
                <a:latin typeface="Arial" charset="0"/>
              </a:rPr>
              <a:t>steps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lvl="1"/>
            <a:r>
              <a:rPr lang="en-US" sz="2000" dirty="0" smtClean="0"/>
              <a:t>Case</a:t>
            </a:r>
            <a:r>
              <a:rPr lang="en-US" sz="2000" dirty="0" smtClean="0"/>
              <a:t>: Free traffic here and no congestion in the next section</a:t>
            </a:r>
          </a:p>
          <a:p>
            <a:pPr marL="900113" lvl="3" indent="0">
              <a:buNone/>
            </a:pPr>
            <a:r>
              <a:rPr lang="en-US" sz="1800" dirty="0"/>
              <a:t>	C</a:t>
            </a:r>
            <a:r>
              <a:rPr lang="en-US" sz="1800" dirty="0" smtClean="0"/>
              <a:t>ars drive through: </a:t>
            </a:r>
            <a:r>
              <a:rPr lang="en-US" sz="1800" dirty="0"/>
              <a:t>	</a:t>
            </a:r>
            <a:endParaRPr lang="en-US" sz="18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72" y="2306658"/>
            <a:ext cx="3343275" cy="3905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10" y="2768620"/>
            <a:ext cx="4947308" cy="3275920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7402286" y="3831771"/>
            <a:ext cx="1417864" cy="240551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39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E463022-4FC2-4E4E-B35A-0A7690CF5092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45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charset="0"/>
              </a:rPr>
              <a:t>Key </a:t>
            </a:r>
            <a:r>
              <a:rPr lang="de-CH" dirty="0" err="1" smtClean="0">
                <a:latin typeface="Arial" charset="0"/>
              </a:rPr>
              <a:t>steps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lvl="1"/>
            <a:r>
              <a:rPr lang="en-US" sz="2000" dirty="0" smtClean="0"/>
              <a:t>Case</a:t>
            </a:r>
            <a:r>
              <a:rPr lang="en-US" sz="2000" dirty="0" smtClean="0"/>
              <a:t>: Partial or complete congestion here, no in next section</a:t>
            </a:r>
          </a:p>
          <a:p>
            <a:pPr marL="627063" lvl="2" indent="0">
              <a:buNone/>
            </a:pPr>
            <a:r>
              <a:rPr lang="en-US" dirty="0"/>
              <a:t>	</a:t>
            </a:r>
            <a:r>
              <a:rPr lang="en-US" sz="1800" dirty="0" smtClean="0"/>
              <a:t>Fight through local jam: Assumption 4 =&gt;</a:t>
            </a:r>
            <a:endParaRPr lang="en-US" sz="1800" dirty="0" smtClean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32" y="2294553"/>
            <a:ext cx="2266950" cy="3905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92" y="2753807"/>
            <a:ext cx="2117531" cy="3792872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5756366" y="5425440"/>
            <a:ext cx="3063784" cy="81184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89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E463022-4FC2-4E4E-B35A-0A7690CF5092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46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charset="0"/>
              </a:rPr>
              <a:t>Key </a:t>
            </a:r>
            <a:r>
              <a:rPr lang="de-CH" dirty="0" err="1" smtClean="0">
                <a:latin typeface="Arial" charset="0"/>
              </a:rPr>
              <a:t>steps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lvl="1"/>
            <a:r>
              <a:rPr lang="en-US" sz="2000" dirty="0" smtClean="0"/>
              <a:t>Case: Next section is completely congested</a:t>
            </a:r>
          </a:p>
          <a:p>
            <a:pPr marL="900113" lvl="3" indent="0">
              <a:buNone/>
            </a:pPr>
            <a:r>
              <a:rPr lang="en-US" dirty="0"/>
              <a:t>	</a:t>
            </a:r>
            <a:r>
              <a:rPr lang="en-US" sz="1800" dirty="0" smtClean="0"/>
              <a:t>Its totally dependent on how the traffic rolls in the next </a:t>
            </a:r>
            <a:r>
              <a:rPr lang="en-US" sz="1800" dirty="0" smtClean="0"/>
              <a:t>section:</a:t>
            </a:r>
            <a:endParaRPr lang="en-US" sz="20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13" y="2655083"/>
            <a:ext cx="4914900" cy="4095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16" y="3171044"/>
            <a:ext cx="3948406" cy="2961305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7027816" y="4711337"/>
            <a:ext cx="1792333" cy="152595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06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"/>
          <p:cNvSpPr>
            <a:spLocks noGrp="1"/>
          </p:cNvSpPr>
          <p:nvPr>
            <p:ph idx="1"/>
          </p:nvPr>
        </p:nvSpPr>
        <p:spPr>
          <a:xfrm>
            <a:off x="323850" y="2024063"/>
            <a:ext cx="8496300" cy="4210050"/>
          </a:xfrm>
        </p:spPr>
        <p:txBody>
          <a:bodyPr/>
          <a:lstStyle/>
          <a:p>
            <a:r>
              <a:rPr lang="de-DE" dirty="0" smtClean="0">
                <a:latin typeface="Arial" charset="0"/>
              </a:rPr>
              <a:t>Title </a:t>
            </a:r>
            <a:r>
              <a:rPr lang="de-DE" dirty="0" err="1" smtClean="0">
                <a:latin typeface="Arial" charset="0"/>
              </a:rPr>
              <a:t>translation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and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model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introduction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smtClean="0">
                <a:solidFill>
                  <a:srgbClr val="00B050"/>
                </a:solidFill>
                <a:latin typeface="Arial" charset="0"/>
                <a:sym typeface="Wingdings" panose="05000000000000000000" pitchFamily="2" charset="2"/>
              </a:rPr>
              <a:t></a:t>
            </a:r>
            <a:endParaRPr lang="de-DE" dirty="0">
              <a:solidFill>
                <a:srgbClr val="00B050"/>
              </a:solidFill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Motivating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question</a:t>
            </a:r>
            <a:r>
              <a:rPr lang="de-DE" dirty="0">
                <a:latin typeface="Arial" charset="0"/>
              </a:rPr>
              <a:t> </a:t>
            </a:r>
            <a:r>
              <a:rPr lang="de-DE" dirty="0" smtClean="0">
                <a:solidFill>
                  <a:srgbClr val="00B050"/>
                </a:solidFill>
                <a:latin typeface="Arial" charset="0"/>
                <a:sym typeface="Wingdings" panose="05000000000000000000" pitchFamily="2" charset="2"/>
              </a:rPr>
              <a:t></a:t>
            </a:r>
            <a:endParaRPr lang="de-DE" dirty="0" smtClean="0">
              <a:latin typeface="Arial" charset="0"/>
            </a:endParaRPr>
          </a:p>
          <a:p>
            <a:r>
              <a:rPr lang="de-DE" dirty="0" err="1">
                <a:latin typeface="Arial" charset="0"/>
              </a:rPr>
              <a:t>Assumptions</a:t>
            </a:r>
            <a:r>
              <a:rPr lang="de-DE" dirty="0">
                <a:latin typeface="Arial" charset="0"/>
              </a:rPr>
              <a:t> </a:t>
            </a:r>
            <a:r>
              <a:rPr lang="de-DE" dirty="0">
                <a:solidFill>
                  <a:srgbClr val="00B050"/>
                </a:solidFill>
                <a:latin typeface="Arial" charset="0"/>
                <a:sym typeface="Wingdings" panose="05000000000000000000" pitchFamily="2" charset="2"/>
              </a:rPr>
              <a:t></a:t>
            </a:r>
            <a:endParaRPr lang="de-DE" dirty="0" smtClean="0">
              <a:latin typeface="Arial" charset="0"/>
            </a:endParaRPr>
          </a:p>
          <a:p>
            <a:r>
              <a:rPr lang="de-DE" dirty="0" smtClean="0">
                <a:latin typeface="Arial" charset="0"/>
              </a:rPr>
              <a:t>Key </a:t>
            </a:r>
            <a:r>
              <a:rPr lang="de-DE" dirty="0" err="1" smtClean="0">
                <a:latin typeface="Arial" charset="0"/>
              </a:rPr>
              <a:t>steps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smtClean="0">
                <a:solidFill>
                  <a:srgbClr val="00B050"/>
                </a:solidFill>
                <a:latin typeface="Arial" charset="0"/>
                <a:sym typeface="Wingdings" panose="05000000000000000000" pitchFamily="2" charset="2"/>
              </a:rPr>
              <a:t></a:t>
            </a:r>
            <a:endParaRPr lang="de-DE" dirty="0" smtClean="0"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Results</a:t>
            </a:r>
            <a:endParaRPr lang="de-DE" dirty="0" smtClean="0"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Questions</a:t>
            </a:r>
            <a:endParaRPr lang="de-CH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163FCD2-399D-4F63-95B1-B1F7F3015E5D}" type="datetime1">
              <a:rPr lang="de-DE" smtClean="0"/>
              <a:t>20.10.2013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47</a:t>
            </a:fld>
            <a:endParaRPr lang="de-DE"/>
          </a:p>
        </p:txBody>
      </p:sp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charset="0"/>
              </a:rPr>
              <a:t>Agenda</a:t>
            </a:r>
            <a:endParaRPr lang="de-CH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97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6F7249E-F130-4FFF-AFBA-32E3603AC0F6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48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Results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lvl="1"/>
            <a:r>
              <a:rPr lang="en-US" sz="2000" dirty="0" smtClean="0"/>
              <a:t>We now can derive a general relationship for the average travel time trough a section:</a:t>
            </a:r>
          </a:p>
          <a:p>
            <a:pPr lvl="1"/>
            <a:endParaRPr lang="en-US" sz="2000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55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6298ED0-760F-4B19-BD52-C51288A5C21B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49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Results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lvl="1"/>
            <a:r>
              <a:rPr lang="en-US" sz="2000" dirty="0" smtClean="0"/>
              <a:t>We now can derive a general relationship for the average travel time trough a section:</a:t>
            </a:r>
          </a:p>
          <a:p>
            <a:pPr lvl="1"/>
            <a:endParaRPr lang="en-US" sz="2000" dirty="0"/>
          </a:p>
          <a:p>
            <a:pPr marL="361950" lvl="1" indent="0">
              <a:buNone/>
            </a:pPr>
            <a:r>
              <a:rPr lang="en-US" sz="2000" dirty="0" smtClean="0"/>
              <a:t>When we enter the section </a:t>
            </a:r>
            <a:r>
              <a:rPr lang="en-US" sz="2000" dirty="0" err="1" smtClean="0"/>
              <a:t>i</a:t>
            </a:r>
            <a:r>
              <a:rPr lang="en-US" sz="2000" dirty="0" smtClean="0"/>
              <a:t> at time t, we will leave this section </a:t>
            </a:r>
            <a:r>
              <a:rPr lang="en-US" sz="2000" dirty="0" smtClean="0"/>
              <a:t>when the           </a:t>
            </a:r>
            <a:r>
              <a:rPr lang="en-US" sz="2000" dirty="0" smtClean="0"/>
              <a:t>vehicles that are in section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smtClean="0"/>
              <a:t>at time t have passed </a:t>
            </a:r>
            <a:r>
              <a:rPr lang="en-US" sz="2000" dirty="0" err="1" smtClean="0"/>
              <a:t>throught</a:t>
            </a:r>
            <a:r>
              <a:rPr lang="en-US" sz="2000" dirty="0" smtClean="0"/>
              <a:t> it. We can derivate the following formula: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77" y="3353230"/>
            <a:ext cx="657225" cy="323850"/>
          </a:xfrm>
        </p:spPr>
      </p:pic>
    </p:spTree>
    <p:extLst>
      <p:ext uri="{BB962C8B-B14F-4D97-AF65-F5344CB8AC3E}">
        <p14:creationId xmlns:p14="http://schemas.microsoft.com/office/powerpoint/2010/main" val="3015943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Arial" charset="0"/>
              </a:rPr>
              <a:t>A </a:t>
            </a:r>
            <a:r>
              <a:rPr lang="de-DE" u="sng" dirty="0" err="1" smtClean="0">
                <a:latin typeface="Arial" charset="0"/>
              </a:rPr>
              <a:t>section-based</a:t>
            </a:r>
            <a:r>
              <a:rPr lang="de-DE" dirty="0">
                <a:latin typeface="Arial" charset="0"/>
              </a:rPr>
              <a:t> </a:t>
            </a:r>
            <a:r>
              <a:rPr lang="de-DE" dirty="0" smtClean="0">
                <a:latin typeface="Arial" charset="0"/>
              </a:rPr>
              <a:t>…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716016" y="1838005"/>
            <a:ext cx="4104134" cy="4470720"/>
          </a:xfrm>
        </p:spPr>
        <p:txBody>
          <a:bodyPr/>
          <a:lstStyle/>
          <a:p>
            <a:pPr marL="0" indent="0">
              <a:buClr>
                <a:srgbClr val="00B050"/>
              </a:buClr>
              <a:buNone/>
            </a:pPr>
            <a:r>
              <a:rPr lang="en-US" dirty="0" smtClean="0"/>
              <a:t>Separated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en-US" b="1" u="sng" dirty="0" smtClean="0"/>
              <a:t>capacity</a:t>
            </a:r>
            <a:r>
              <a:rPr lang="de-DE" dirty="0" smtClean="0"/>
              <a:t>:</a:t>
            </a:r>
          </a:p>
          <a:p>
            <a:pPr>
              <a:buClr>
                <a:srgbClr val="00B050"/>
              </a:buClr>
            </a:pPr>
            <a:endParaRPr lang="de-DE" dirty="0" smtClean="0"/>
          </a:p>
          <a:p>
            <a:pPr>
              <a:buClr>
                <a:srgbClr val="00B050"/>
              </a:buClr>
            </a:pPr>
            <a:r>
              <a:rPr lang="de-DE" dirty="0" smtClean="0"/>
              <a:t>Highway </a:t>
            </a:r>
            <a:r>
              <a:rPr lang="de-DE" dirty="0" err="1" smtClean="0"/>
              <a:t>with</a:t>
            </a:r>
            <a:r>
              <a:rPr lang="de-DE" dirty="0" smtClean="0"/>
              <a:t> multiple </a:t>
            </a:r>
            <a:r>
              <a:rPr lang="de-DE" dirty="0" err="1" smtClean="0"/>
              <a:t>lines</a:t>
            </a:r>
            <a:endParaRPr lang="de-DE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Off-</a:t>
            </a:r>
            <a:r>
              <a:rPr lang="de-DE" dirty="0" err="1" smtClean="0"/>
              <a:t>ramp</a:t>
            </a:r>
            <a:r>
              <a:rPr lang="de-DE" dirty="0" smtClean="0"/>
              <a:t>,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endParaRPr lang="de-CH" dirty="0"/>
          </a:p>
        </p:txBody>
      </p:sp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Title </a:t>
            </a:r>
            <a:r>
              <a:rPr lang="de-DE" dirty="0" err="1">
                <a:latin typeface="Arial" charset="0"/>
              </a:rPr>
              <a:t>translation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and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model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introduction</a:t>
            </a:r>
            <a:endParaRPr lang="de-DE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F1E1A6B-3FAD-4692-896D-74B7ED0EE93F}" type="datetime1">
              <a:rPr lang="de-DE" smtClean="0"/>
              <a:t>20.10.2013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/>
              <a:t>Sandro Huber</a:t>
            </a:r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5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4" y="2412274"/>
            <a:ext cx="4469051" cy="363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68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6298ED0-760F-4B19-BD52-C51288A5C21B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50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Results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lvl="1"/>
            <a:r>
              <a:rPr lang="en-US" sz="2000" dirty="0" smtClean="0"/>
              <a:t>We now can derive a general relationship for the average travel time trough a section:</a:t>
            </a:r>
          </a:p>
          <a:p>
            <a:pPr lvl="1"/>
            <a:endParaRPr lang="en-US" sz="2000" dirty="0"/>
          </a:p>
          <a:p>
            <a:pPr marL="361950" lvl="1" indent="0">
              <a:buNone/>
            </a:pPr>
            <a:r>
              <a:rPr lang="en-US" sz="2000" dirty="0" smtClean="0"/>
              <a:t>When we enter the section </a:t>
            </a:r>
            <a:r>
              <a:rPr lang="en-US" sz="2000" dirty="0" err="1" smtClean="0"/>
              <a:t>i</a:t>
            </a:r>
            <a:r>
              <a:rPr lang="en-US" sz="2000" dirty="0" smtClean="0"/>
              <a:t> at time t, we will leave this section </a:t>
            </a:r>
            <a:r>
              <a:rPr lang="en-US" sz="2000" dirty="0" smtClean="0"/>
              <a:t>when the           </a:t>
            </a:r>
            <a:r>
              <a:rPr lang="en-US" sz="2000" dirty="0" smtClean="0"/>
              <a:t>vehicles that are in section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smtClean="0"/>
              <a:t>at time t have passed </a:t>
            </a:r>
            <a:r>
              <a:rPr lang="en-US" sz="2000" dirty="0" err="1" smtClean="0"/>
              <a:t>throught</a:t>
            </a:r>
            <a:r>
              <a:rPr lang="en-US" sz="2000" dirty="0" smtClean="0"/>
              <a:t> it. We can derivate the following formula: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77" y="3353230"/>
            <a:ext cx="657225" cy="323850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19" y="4491990"/>
            <a:ext cx="35623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34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6298ED0-760F-4B19-BD52-C51288A5C21B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51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Results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lvl="1"/>
            <a:r>
              <a:rPr lang="en-US" sz="2000" dirty="0" smtClean="0"/>
              <a:t>We now can derive a general relationship for the average travel time trough a section:</a:t>
            </a:r>
          </a:p>
          <a:p>
            <a:pPr lvl="1"/>
            <a:endParaRPr lang="en-US" sz="2000" dirty="0"/>
          </a:p>
          <a:p>
            <a:pPr marL="361950" lvl="1" indent="0">
              <a:buNone/>
            </a:pPr>
            <a:r>
              <a:rPr lang="en-US" sz="2000" dirty="0" smtClean="0"/>
              <a:t>When we enter the section </a:t>
            </a:r>
            <a:r>
              <a:rPr lang="en-US" sz="2000" dirty="0" err="1" smtClean="0"/>
              <a:t>i</a:t>
            </a:r>
            <a:r>
              <a:rPr lang="en-US" sz="2000" dirty="0" smtClean="0"/>
              <a:t> at time t, we will leave this section </a:t>
            </a:r>
            <a:r>
              <a:rPr lang="en-US" sz="2000" dirty="0" smtClean="0"/>
              <a:t>when the           </a:t>
            </a:r>
            <a:r>
              <a:rPr lang="en-US" sz="2000" dirty="0" smtClean="0"/>
              <a:t>vehicles that are in section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smtClean="0"/>
              <a:t>at time t have passed </a:t>
            </a:r>
            <a:r>
              <a:rPr lang="en-US" sz="2000" dirty="0" err="1" smtClean="0"/>
              <a:t>throught</a:t>
            </a:r>
            <a:r>
              <a:rPr lang="en-US" sz="2000" dirty="0" smtClean="0"/>
              <a:t> it. We can derivate the following formula: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77" y="3353230"/>
            <a:ext cx="657225" cy="323850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19" y="4491990"/>
            <a:ext cx="3562350" cy="800100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4214948" y="4420553"/>
            <a:ext cx="557349" cy="3310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2535940" y="4702630"/>
            <a:ext cx="816861" cy="40719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47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F8051CF-44FA-40F5-8D72-B92BB645B5D9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52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Results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lvl="1"/>
            <a:r>
              <a:rPr lang="en-US" sz="2000" dirty="0" smtClean="0"/>
              <a:t>Making use of some </a:t>
            </a:r>
            <a:r>
              <a:rPr lang="en-US" sz="2000" dirty="0" err="1" smtClean="0"/>
              <a:t>maths</a:t>
            </a:r>
            <a:r>
              <a:rPr lang="en-US" sz="2000" dirty="0" smtClean="0"/>
              <a:t> reveals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361950" lvl="1" indent="0">
              <a:buNone/>
            </a:pPr>
            <a:endParaRPr lang="en-US" sz="20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1" y="2471829"/>
            <a:ext cx="3762375" cy="809625"/>
          </a:xfrm>
        </p:spPr>
      </p:pic>
    </p:spTree>
    <p:extLst>
      <p:ext uri="{BB962C8B-B14F-4D97-AF65-F5344CB8AC3E}">
        <p14:creationId xmlns:p14="http://schemas.microsoft.com/office/powerpoint/2010/main" val="813110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20CAC69-C5CD-47FA-9CD9-E6B0CFB21E2C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53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Results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lvl="1"/>
            <a:r>
              <a:rPr lang="en-US" sz="2000" dirty="0" smtClean="0"/>
              <a:t>Making use of some </a:t>
            </a:r>
            <a:r>
              <a:rPr lang="en-US" sz="2000" dirty="0" err="1" smtClean="0"/>
              <a:t>maths</a:t>
            </a:r>
            <a:r>
              <a:rPr lang="en-US" sz="2000" dirty="0" smtClean="0"/>
              <a:t> reveals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So, what does this formula mean?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1" y="2471829"/>
            <a:ext cx="3762375" cy="809625"/>
          </a:xfrm>
        </p:spPr>
      </p:pic>
    </p:spTree>
    <p:extLst>
      <p:ext uri="{BB962C8B-B14F-4D97-AF65-F5344CB8AC3E}">
        <p14:creationId xmlns:p14="http://schemas.microsoft.com/office/powerpoint/2010/main" val="31462861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CFB35BB-AF9D-484C-A751-08E8008FF638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54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Results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lvl="1"/>
            <a:r>
              <a:rPr lang="en-US" sz="2000" dirty="0" smtClean="0"/>
              <a:t>Making use of some </a:t>
            </a:r>
            <a:r>
              <a:rPr lang="en-US" sz="2000" dirty="0" err="1" smtClean="0"/>
              <a:t>maths</a:t>
            </a:r>
            <a:r>
              <a:rPr lang="en-US" sz="2000" dirty="0" smtClean="0"/>
              <a:t> reveals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So, what does this formula mean?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dirty="0" smtClean="0"/>
              <a:t>The travel time increases with time, when the arrival rate at time   exceeds the departure time at time                   </a:t>
            </a:r>
            <a:r>
              <a:rPr lang="en-US" sz="1800" dirty="0"/>
              <a:t>(when I want to leave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1" y="2471829"/>
            <a:ext cx="3762375" cy="809625"/>
          </a:xfr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3828777"/>
            <a:ext cx="95250" cy="2095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67" y="4064454"/>
            <a:ext cx="1085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64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44BD09C-D8F7-46BF-839F-529C7F0B5B97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55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Results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lvl="1"/>
            <a:r>
              <a:rPr lang="en-US" sz="2000" dirty="0" smtClean="0"/>
              <a:t>Making use of some </a:t>
            </a:r>
            <a:r>
              <a:rPr lang="en-US" sz="2000" dirty="0" err="1" smtClean="0"/>
              <a:t>maths</a:t>
            </a:r>
            <a:r>
              <a:rPr lang="en-US" sz="2000" dirty="0" smtClean="0"/>
              <a:t> reveals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So, what does this formula mean?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dirty="0" smtClean="0"/>
              <a:t>The travel time increases with time, when the arrival rate at time   exceeds the departure time at time                   (when I want to leave)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dirty="0" smtClean="0"/>
              <a:t>Else, the congestion shrinks, the travel time decreases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1" y="2471829"/>
            <a:ext cx="3762375" cy="809625"/>
          </a:xfr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3828777"/>
            <a:ext cx="95250" cy="2095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67" y="4064454"/>
            <a:ext cx="1085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08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C27A85D-BAF2-466B-AC64-31E11E8815F5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56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Results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lvl="1"/>
            <a:r>
              <a:rPr lang="en-US" sz="2000" dirty="0" smtClean="0"/>
              <a:t>Making use of some </a:t>
            </a:r>
            <a:r>
              <a:rPr lang="en-US" sz="2000" dirty="0" err="1" smtClean="0"/>
              <a:t>maths</a:t>
            </a:r>
            <a:r>
              <a:rPr lang="en-US" sz="2000" dirty="0" smtClean="0"/>
              <a:t> reveals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So, what does this formula mean?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dirty="0" smtClean="0"/>
              <a:t>The travel time increases with time, when the arrival rate at time   exceeds the departure time at time                   (when I want to leave)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dirty="0" smtClean="0"/>
              <a:t>Else, the congestion shrinks, the travel time decreases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Fascinating detail: </a:t>
            </a:r>
            <a:r>
              <a:rPr lang="en-US" sz="2000" dirty="0" smtClean="0"/>
              <a:t>no velocities in </a:t>
            </a:r>
            <a:r>
              <a:rPr lang="en-US" sz="2000" smtClean="0"/>
              <a:t>the formula!</a:t>
            </a:r>
            <a:endParaRPr lang="en-US" sz="2000" dirty="0" smtClean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1" y="2471829"/>
            <a:ext cx="3762375" cy="809625"/>
          </a:xfr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3828777"/>
            <a:ext cx="95250" cy="2095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67" y="4064454"/>
            <a:ext cx="1085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26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C27A85D-BAF2-466B-AC64-31E11E8815F5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57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Results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marL="361950" lvl="1" indent="0">
              <a:buNone/>
            </a:pPr>
            <a:r>
              <a:rPr lang="en-US" sz="2000" dirty="0" smtClean="0"/>
              <a:t>Example:</a:t>
            </a:r>
          </a:p>
          <a:p>
            <a:pPr marL="361950" lvl="1" indent="0">
              <a:buNone/>
            </a:pPr>
            <a:endParaRPr lang="en-US" sz="2000" dirty="0"/>
          </a:p>
          <a:p>
            <a:pPr marL="361950" lvl="1" indent="0">
              <a:buNone/>
            </a:pPr>
            <a:r>
              <a:rPr lang="en-US" sz="2000" dirty="0" smtClean="0"/>
              <a:t>Assume you enter the double-lined highway. The arrival rate at 9:30 am is 50 cars/minute. 15 minutes later you arrive at the off-ramp, but just in front of it happened an accident. The police closed one line. Due to this bottleneck the departure rate drops from 50 to 10.</a:t>
            </a:r>
            <a:endParaRPr lang="en-US" sz="2000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4716016" y="5486400"/>
            <a:ext cx="4104134" cy="750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56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C27A85D-BAF2-466B-AC64-31E11E8815F5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58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Results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marL="361950" lvl="1" indent="0">
              <a:buNone/>
            </a:pPr>
            <a:r>
              <a:rPr lang="en-US" sz="2000" dirty="0" smtClean="0"/>
              <a:t>Example:</a:t>
            </a:r>
          </a:p>
          <a:p>
            <a:pPr marL="361950" lvl="1" indent="0">
              <a:buNone/>
            </a:pPr>
            <a:endParaRPr lang="en-US" sz="2000" dirty="0"/>
          </a:p>
          <a:p>
            <a:pPr marL="361950" lvl="1" indent="0">
              <a:buNone/>
            </a:pPr>
            <a:r>
              <a:rPr lang="en-US" sz="2000" dirty="0" smtClean="0"/>
              <a:t>Assume you enter the double-lined highway. The arrival rate at 9:30 am is 50 cars/minute. 15 minutes later you arrive at the off-ramp, but just in front of it happened an accident. The police closed one line. Due to this bottleneck the departure rate drops from 50 to 10.</a:t>
            </a:r>
          </a:p>
          <a:p>
            <a:pPr marL="361950" lvl="1" indent="0">
              <a:buNone/>
            </a:pPr>
            <a:endParaRPr lang="en-US" sz="2000" dirty="0"/>
          </a:p>
          <a:p>
            <a:pPr marL="361950" lvl="1" indent="0">
              <a:buNone/>
            </a:pPr>
            <a:r>
              <a:rPr lang="en-US" sz="2000" dirty="0" smtClean="0"/>
              <a:t>Apply the formula: 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29" y="4214948"/>
            <a:ext cx="4090131" cy="750888"/>
          </a:xfrm>
        </p:spPr>
      </p:pic>
    </p:spTree>
    <p:extLst>
      <p:ext uri="{BB962C8B-B14F-4D97-AF65-F5344CB8AC3E}">
        <p14:creationId xmlns:p14="http://schemas.microsoft.com/office/powerpoint/2010/main" val="3838083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C27A85D-BAF2-466B-AC64-31E11E8815F5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59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Results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marL="361950" lvl="1" indent="0">
              <a:buNone/>
            </a:pPr>
            <a:r>
              <a:rPr lang="en-US" sz="2000" dirty="0" smtClean="0"/>
              <a:t>Example:</a:t>
            </a:r>
          </a:p>
          <a:p>
            <a:pPr marL="361950" lvl="1" indent="0">
              <a:buNone/>
            </a:pPr>
            <a:endParaRPr lang="en-US" sz="2000" dirty="0"/>
          </a:p>
          <a:p>
            <a:pPr marL="361950" lvl="1" indent="0">
              <a:buNone/>
            </a:pPr>
            <a:r>
              <a:rPr lang="en-US" sz="2000" dirty="0" smtClean="0"/>
              <a:t>Assume you enter the double-lined highway. The arrival rate at 9:30 am is 50 cars/minute. 15 minutes later you arrive at the off-ramp, but just in front of it happened an accident. The police closed one line. Due to this bottleneck the departure rate drops from 50 to 10.</a:t>
            </a:r>
          </a:p>
          <a:p>
            <a:pPr marL="361950" lvl="1" indent="0">
              <a:buNone/>
            </a:pPr>
            <a:endParaRPr lang="en-US" sz="2000" dirty="0"/>
          </a:p>
          <a:p>
            <a:pPr marL="361950" lvl="1" indent="0">
              <a:buNone/>
            </a:pPr>
            <a:r>
              <a:rPr lang="en-US" sz="2000" dirty="0" smtClean="0"/>
              <a:t>Apply the formula: </a:t>
            </a:r>
          </a:p>
          <a:p>
            <a:pPr marL="361950" lvl="1" indent="0">
              <a:buNone/>
            </a:pPr>
            <a:endParaRPr lang="en-US" sz="2000" dirty="0"/>
          </a:p>
          <a:p>
            <a:pPr marL="361950" lvl="1" indent="0">
              <a:buNone/>
            </a:pPr>
            <a:r>
              <a:rPr lang="en-US" sz="2000" dirty="0" smtClean="0"/>
              <a:t>Because 4 &gt; 0, the average travel time grows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29" y="4214948"/>
            <a:ext cx="4090131" cy="750888"/>
          </a:xfrm>
        </p:spPr>
      </p:pic>
    </p:spTree>
    <p:extLst>
      <p:ext uri="{BB962C8B-B14F-4D97-AF65-F5344CB8AC3E}">
        <p14:creationId xmlns:p14="http://schemas.microsoft.com/office/powerpoint/2010/main" val="2728284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Arial" charset="0"/>
              </a:rPr>
              <a:t>A </a:t>
            </a:r>
            <a:r>
              <a:rPr lang="de-DE" u="sng" dirty="0" err="1" smtClean="0">
                <a:latin typeface="Arial" charset="0"/>
              </a:rPr>
              <a:t>section-based</a:t>
            </a:r>
            <a:r>
              <a:rPr lang="de-DE" dirty="0">
                <a:latin typeface="Arial" charset="0"/>
              </a:rPr>
              <a:t> </a:t>
            </a:r>
            <a:r>
              <a:rPr lang="de-DE" dirty="0" smtClean="0">
                <a:latin typeface="Arial" charset="0"/>
              </a:rPr>
              <a:t>…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716016" y="1838005"/>
            <a:ext cx="4104134" cy="4470720"/>
          </a:xfrm>
        </p:spPr>
        <p:txBody>
          <a:bodyPr/>
          <a:lstStyle/>
          <a:p>
            <a:pPr marL="0" indent="0">
              <a:buClr>
                <a:srgbClr val="00B050"/>
              </a:buClr>
              <a:buNone/>
            </a:pPr>
            <a:r>
              <a:rPr lang="en-US" dirty="0" smtClean="0"/>
              <a:t>Separated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en-US" b="1" u="sng" dirty="0" smtClean="0"/>
              <a:t>capacity</a:t>
            </a:r>
            <a:r>
              <a:rPr lang="de-DE" dirty="0" smtClean="0"/>
              <a:t>:</a:t>
            </a:r>
          </a:p>
          <a:p>
            <a:pPr>
              <a:buClr>
                <a:srgbClr val="00B050"/>
              </a:buClr>
            </a:pPr>
            <a:endParaRPr lang="de-DE" dirty="0" smtClean="0"/>
          </a:p>
          <a:p>
            <a:pPr>
              <a:buClr>
                <a:srgbClr val="00B050"/>
              </a:buClr>
            </a:pPr>
            <a:r>
              <a:rPr lang="de-DE" dirty="0" smtClean="0"/>
              <a:t>Highway </a:t>
            </a:r>
            <a:r>
              <a:rPr lang="de-DE" dirty="0" err="1" smtClean="0"/>
              <a:t>with</a:t>
            </a:r>
            <a:r>
              <a:rPr lang="de-DE" dirty="0" smtClean="0"/>
              <a:t> multiple </a:t>
            </a:r>
            <a:r>
              <a:rPr lang="de-DE" dirty="0" err="1" smtClean="0"/>
              <a:t>lines</a:t>
            </a:r>
            <a:endParaRPr lang="de-DE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Off-</a:t>
            </a:r>
            <a:r>
              <a:rPr lang="de-DE" dirty="0" err="1" smtClean="0"/>
              <a:t>ramp</a:t>
            </a:r>
            <a:r>
              <a:rPr lang="de-DE" dirty="0" smtClean="0"/>
              <a:t>,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endParaRPr lang="de-DE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Main </a:t>
            </a:r>
            <a:r>
              <a:rPr lang="de-DE" dirty="0" err="1" smtClean="0"/>
              <a:t>street</a:t>
            </a:r>
            <a:r>
              <a:rPr lang="de-DE" dirty="0" smtClean="0"/>
              <a:t>, </a:t>
            </a:r>
            <a:r>
              <a:rPr lang="de-DE" dirty="0" smtClean="0"/>
              <a:t>multiple </a:t>
            </a:r>
            <a:r>
              <a:rPr lang="de-DE" dirty="0" err="1" smtClean="0"/>
              <a:t>lines</a:t>
            </a:r>
            <a:endParaRPr lang="de-DE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CH" dirty="0"/>
          </a:p>
        </p:txBody>
      </p:sp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Title </a:t>
            </a:r>
            <a:r>
              <a:rPr lang="de-DE" dirty="0" err="1">
                <a:latin typeface="Arial" charset="0"/>
              </a:rPr>
              <a:t>translation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and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model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introduction</a:t>
            </a:r>
            <a:endParaRPr lang="de-DE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F1E1A6B-3FAD-4692-896D-74B7ED0EE93F}" type="datetime1">
              <a:rPr lang="de-DE" smtClean="0"/>
              <a:t>20.10.2013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/>
              <a:t>Sandro Huber</a:t>
            </a:r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6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4" y="2412274"/>
            <a:ext cx="4469051" cy="363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19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34D7FB7-A464-48E1-AC12-A74E496C9304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60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Results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marL="361950" lvl="1" indent="0">
              <a:buNone/>
            </a:pPr>
            <a:r>
              <a:rPr lang="en-US" sz="2000" dirty="0" smtClean="0"/>
              <a:t>So, we did: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4716016" y="5364480"/>
            <a:ext cx="4104134" cy="87280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59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34D7FB7-A464-48E1-AC12-A74E496C9304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61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Results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marL="361950" lvl="1" indent="0">
              <a:buNone/>
            </a:pPr>
            <a:r>
              <a:rPr lang="en-US" sz="2000" dirty="0" smtClean="0"/>
              <a:t>So, we did:</a:t>
            </a:r>
          </a:p>
          <a:p>
            <a:pPr marL="361950" lvl="1" indent="0">
              <a:buNone/>
            </a:pPr>
            <a:endParaRPr lang="en-US" sz="2000" dirty="0"/>
          </a:p>
          <a:p>
            <a:pPr lvl="1"/>
            <a:r>
              <a:rPr lang="en-US" sz="2000" dirty="0" smtClean="0"/>
              <a:t>Some fancy modelling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4716016" y="5364480"/>
            <a:ext cx="4104134" cy="87280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46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34D7FB7-A464-48E1-AC12-A74E496C9304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62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Results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marL="361950" lvl="1" indent="0">
              <a:buNone/>
            </a:pPr>
            <a:r>
              <a:rPr lang="en-US" sz="2000" dirty="0" smtClean="0"/>
              <a:t>So, we did:</a:t>
            </a:r>
          </a:p>
          <a:p>
            <a:pPr marL="361950" lvl="1" indent="0">
              <a:buNone/>
            </a:pPr>
            <a:endParaRPr lang="en-US" sz="2000" dirty="0"/>
          </a:p>
          <a:p>
            <a:pPr lvl="1"/>
            <a:r>
              <a:rPr lang="en-US" sz="2000" dirty="0" smtClean="0"/>
              <a:t>Some fancy modelling</a:t>
            </a:r>
          </a:p>
          <a:p>
            <a:pPr lvl="1"/>
            <a:r>
              <a:rPr lang="en-US" sz="2000" dirty="0" smtClean="0"/>
              <a:t>Some fancy math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4716016" y="5364480"/>
            <a:ext cx="4104134" cy="87280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14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34D7FB7-A464-48E1-AC12-A74E496C9304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63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Results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marL="361950" lvl="1" indent="0">
              <a:buNone/>
            </a:pPr>
            <a:r>
              <a:rPr lang="en-US" sz="2000" dirty="0" smtClean="0"/>
              <a:t>We did:</a:t>
            </a:r>
          </a:p>
          <a:p>
            <a:pPr marL="361950" lvl="1" indent="0">
              <a:buNone/>
            </a:pPr>
            <a:endParaRPr lang="en-US" sz="2000" dirty="0"/>
          </a:p>
          <a:p>
            <a:pPr lvl="1"/>
            <a:r>
              <a:rPr lang="en-US" sz="2000" dirty="0" smtClean="0"/>
              <a:t>Some fancy modelling…</a:t>
            </a:r>
          </a:p>
          <a:p>
            <a:pPr lvl="1"/>
            <a:r>
              <a:rPr lang="en-US" sz="2000" dirty="0" smtClean="0"/>
              <a:t>Some fancy </a:t>
            </a:r>
            <a:r>
              <a:rPr lang="en-US" sz="2000" dirty="0" smtClean="0"/>
              <a:t>math…</a:t>
            </a:r>
            <a:endParaRPr lang="en-US" sz="2000" dirty="0" smtClean="0"/>
          </a:p>
          <a:p>
            <a:pPr lvl="1"/>
            <a:r>
              <a:rPr lang="en-US" sz="2000" dirty="0" smtClean="0"/>
              <a:t>Some fancy deductions…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4716016" y="5364480"/>
            <a:ext cx="4104134" cy="87280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77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34D7FB7-A464-48E1-AC12-A74E496C9304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64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Results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marL="361950" lvl="1" indent="0">
              <a:buNone/>
            </a:pPr>
            <a:r>
              <a:rPr lang="en-US" sz="2000" dirty="0" smtClean="0"/>
              <a:t>What fancy stuff can we do with this?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4716016" y="5364480"/>
            <a:ext cx="4104134" cy="87280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04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36C8D30-0150-4610-B78C-0604DA3F1C71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65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Results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marL="361950" lvl="1" indent="0">
              <a:buNone/>
            </a:pPr>
            <a:r>
              <a:rPr lang="en-US" sz="2000" dirty="0" smtClean="0"/>
              <a:t>What fancy stuff can we do with this?</a:t>
            </a:r>
          </a:p>
          <a:p>
            <a:pPr lvl="1"/>
            <a:r>
              <a:rPr lang="en-US" sz="2000" dirty="0" smtClean="0"/>
              <a:t>Predict </a:t>
            </a:r>
            <a:r>
              <a:rPr lang="en-US" sz="2000" dirty="0" smtClean="0"/>
              <a:t>the average travel time for a single </a:t>
            </a:r>
            <a:r>
              <a:rPr lang="en-US" sz="2000" dirty="0" smtClean="0"/>
              <a:t>vehicle</a:t>
            </a:r>
            <a:endParaRPr lang="en-US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4716016" y="5364480"/>
            <a:ext cx="4104134" cy="87280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38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36C8D30-0150-4610-B78C-0604DA3F1C71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66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Results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marL="361950" lvl="1" indent="0">
              <a:buNone/>
            </a:pPr>
            <a:r>
              <a:rPr lang="en-US" sz="2000" dirty="0" smtClean="0"/>
              <a:t>What fancy stuff can we do with this?</a:t>
            </a:r>
          </a:p>
          <a:p>
            <a:pPr lvl="1"/>
            <a:r>
              <a:rPr lang="en-US" sz="2000" dirty="0" smtClean="0"/>
              <a:t>Predict </a:t>
            </a:r>
            <a:r>
              <a:rPr lang="en-US" sz="2000" dirty="0" smtClean="0"/>
              <a:t>the average travel time for a single vehicle</a:t>
            </a:r>
          </a:p>
          <a:p>
            <a:pPr lvl="1"/>
            <a:r>
              <a:rPr lang="en-US" sz="2000" dirty="0" smtClean="0"/>
              <a:t>Predict time loss due to a building site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Is a detour needed?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Is it even feasible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endParaRPr lang="en-US" sz="2000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4716016" y="5364480"/>
            <a:ext cx="4104134" cy="87280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62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36C8D30-0150-4610-B78C-0604DA3F1C71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67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Results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marL="361950" lvl="1" indent="0">
              <a:buNone/>
            </a:pPr>
            <a:r>
              <a:rPr lang="en-US" sz="2000" dirty="0" smtClean="0"/>
              <a:t>What fancy stuff can we do with this?</a:t>
            </a:r>
          </a:p>
          <a:p>
            <a:pPr lvl="1"/>
            <a:r>
              <a:rPr lang="en-US" sz="2000" dirty="0" smtClean="0"/>
              <a:t>Predict </a:t>
            </a:r>
            <a:r>
              <a:rPr lang="en-US" sz="2000" dirty="0" smtClean="0"/>
              <a:t>the average travel time for a single vehicle</a:t>
            </a:r>
          </a:p>
          <a:p>
            <a:pPr lvl="1"/>
            <a:r>
              <a:rPr lang="en-US" sz="2000" dirty="0" smtClean="0"/>
              <a:t>Predict time loss due to a building site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Is a detour needed?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Is it even feasible</a:t>
            </a:r>
            <a:r>
              <a:rPr lang="en-US" dirty="0" smtClean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Model real traffic situations/systems and simulate solutions/changes on computers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/>
            <a:endParaRPr lang="en-US" sz="2000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4716016" y="5364480"/>
            <a:ext cx="4104134" cy="87280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8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36C8D30-0150-4610-B78C-0604DA3F1C71}" type="datetime1">
              <a:rPr lang="de-DE" smtClean="0"/>
              <a:t>20.10.2013</a:t>
            </a:fld>
            <a:endParaRPr lang="de-DE" dirty="0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68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Results</a:t>
            </a:r>
            <a:endParaRPr lang="de-CH" dirty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8496300" cy="4213225"/>
          </a:xfrm>
        </p:spPr>
        <p:txBody>
          <a:bodyPr/>
          <a:lstStyle/>
          <a:p>
            <a:pPr marL="361950" lvl="1" indent="0">
              <a:buNone/>
            </a:pPr>
            <a:r>
              <a:rPr lang="en-US" sz="2000" dirty="0" smtClean="0"/>
              <a:t>What fancy stuff can we do with this?</a:t>
            </a:r>
          </a:p>
          <a:p>
            <a:pPr lvl="1"/>
            <a:r>
              <a:rPr lang="en-US" sz="2000" dirty="0" smtClean="0"/>
              <a:t>Predict </a:t>
            </a:r>
            <a:r>
              <a:rPr lang="en-US" sz="2000" dirty="0" smtClean="0"/>
              <a:t>the average travel time for a single vehicle</a:t>
            </a:r>
          </a:p>
          <a:p>
            <a:pPr lvl="1"/>
            <a:r>
              <a:rPr lang="en-US" sz="2000" dirty="0" smtClean="0"/>
              <a:t>Predict time loss due to a building site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Is a detour needed?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Is it even feasible</a:t>
            </a:r>
            <a:r>
              <a:rPr lang="en-US" dirty="0" smtClean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Model real traffic situations/systems and simulate solutions/changes on </a:t>
            </a:r>
            <a:r>
              <a:rPr lang="en-US" dirty="0" smtClean="0"/>
              <a:t>computers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Ect</a:t>
            </a:r>
            <a:r>
              <a:rPr lang="en-US" dirty="0" smtClean="0"/>
              <a:t>…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/>
            <a:endParaRPr lang="en-US" sz="2000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4716016" y="5364480"/>
            <a:ext cx="4104134" cy="87280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04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"/>
          <p:cNvSpPr>
            <a:spLocks noGrp="1"/>
          </p:cNvSpPr>
          <p:nvPr>
            <p:ph idx="1"/>
          </p:nvPr>
        </p:nvSpPr>
        <p:spPr>
          <a:xfrm>
            <a:off x="323850" y="2024063"/>
            <a:ext cx="8496300" cy="4210050"/>
          </a:xfrm>
        </p:spPr>
        <p:txBody>
          <a:bodyPr/>
          <a:lstStyle/>
          <a:p>
            <a:r>
              <a:rPr lang="de-DE" dirty="0" smtClean="0">
                <a:latin typeface="Arial" charset="0"/>
              </a:rPr>
              <a:t>Title </a:t>
            </a:r>
            <a:r>
              <a:rPr lang="de-DE" dirty="0" err="1" smtClean="0">
                <a:latin typeface="Arial" charset="0"/>
              </a:rPr>
              <a:t>translation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and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model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introduction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smtClean="0">
                <a:solidFill>
                  <a:srgbClr val="00B050"/>
                </a:solidFill>
                <a:latin typeface="Arial" charset="0"/>
                <a:sym typeface="Wingdings" panose="05000000000000000000" pitchFamily="2" charset="2"/>
              </a:rPr>
              <a:t></a:t>
            </a:r>
            <a:endParaRPr lang="de-DE" dirty="0">
              <a:solidFill>
                <a:srgbClr val="00B050"/>
              </a:solidFill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Motivating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question</a:t>
            </a:r>
            <a:r>
              <a:rPr lang="de-DE" dirty="0">
                <a:latin typeface="Arial" charset="0"/>
              </a:rPr>
              <a:t> </a:t>
            </a:r>
            <a:r>
              <a:rPr lang="de-DE" dirty="0" smtClean="0">
                <a:solidFill>
                  <a:srgbClr val="00B050"/>
                </a:solidFill>
                <a:latin typeface="Arial" charset="0"/>
                <a:sym typeface="Wingdings" panose="05000000000000000000" pitchFamily="2" charset="2"/>
              </a:rPr>
              <a:t></a:t>
            </a:r>
            <a:endParaRPr lang="de-DE" dirty="0" smtClean="0">
              <a:latin typeface="Arial" charset="0"/>
            </a:endParaRPr>
          </a:p>
          <a:p>
            <a:r>
              <a:rPr lang="de-DE" dirty="0" err="1">
                <a:latin typeface="Arial" charset="0"/>
              </a:rPr>
              <a:t>Assumptions</a:t>
            </a:r>
            <a:r>
              <a:rPr lang="de-DE" dirty="0">
                <a:latin typeface="Arial" charset="0"/>
              </a:rPr>
              <a:t> </a:t>
            </a:r>
            <a:r>
              <a:rPr lang="de-DE" dirty="0">
                <a:solidFill>
                  <a:srgbClr val="00B050"/>
                </a:solidFill>
                <a:latin typeface="Arial" charset="0"/>
                <a:sym typeface="Wingdings" panose="05000000000000000000" pitchFamily="2" charset="2"/>
              </a:rPr>
              <a:t></a:t>
            </a:r>
            <a:endParaRPr lang="de-DE" dirty="0" smtClean="0">
              <a:latin typeface="Arial" charset="0"/>
            </a:endParaRPr>
          </a:p>
          <a:p>
            <a:r>
              <a:rPr lang="de-DE" dirty="0" smtClean="0">
                <a:latin typeface="Arial" charset="0"/>
              </a:rPr>
              <a:t>Key </a:t>
            </a:r>
            <a:r>
              <a:rPr lang="de-DE" dirty="0" err="1" smtClean="0">
                <a:latin typeface="Arial" charset="0"/>
              </a:rPr>
              <a:t>steps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smtClean="0">
                <a:solidFill>
                  <a:srgbClr val="00B050"/>
                </a:solidFill>
                <a:latin typeface="Arial" charset="0"/>
                <a:sym typeface="Wingdings" panose="05000000000000000000" pitchFamily="2" charset="2"/>
              </a:rPr>
              <a:t></a:t>
            </a:r>
            <a:endParaRPr lang="de-DE" dirty="0" smtClean="0">
              <a:latin typeface="Arial" charset="0"/>
            </a:endParaRPr>
          </a:p>
          <a:p>
            <a:r>
              <a:rPr lang="de-DE" dirty="0" err="1">
                <a:latin typeface="Arial" charset="0"/>
              </a:rPr>
              <a:t>Results</a:t>
            </a:r>
            <a:r>
              <a:rPr lang="de-DE" dirty="0">
                <a:latin typeface="Arial" charset="0"/>
              </a:rPr>
              <a:t> </a:t>
            </a:r>
            <a:r>
              <a:rPr lang="de-DE" dirty="0">
                <a:solidFill>
                  <a:srgbClr val="00B050"/>
                </a:solidFill>
                <a:latin typeface="Arial" charset="0"/>
                <a:sym typeface="Wingdings" panose="05000000000000000000" pitchFamily="2" charset="2"/>
              </a:rPr>
              <a:t></a:t>
            </a:r>
            <a:endParaRPr lang="de-DE" dirty="0" smtClean="0"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Questions</a:t>
            </a:r>
            <a:endParaRPr lang="de-CH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F665726-0627-4087-8DA2-AD0C3BE1284A}" type="datetime1">
              <a:rPr lang="de-DE" smtClean="0"/>
              <a:t>20.10.2013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69</a:t>
            </a:fld>
            <a:endParaRPr lang="de-DE"/>
          </a:p>
        </p:txBody>
      </p:sp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charset="0"/>
              </a:rPr>
              <a:t>Agenda</a:t>
            </a:r>
            <a:endParaRPr lang="de-CH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69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Arial" charset="0"/>
              </a:rPr>
              <a:t>A </a:t>
            </a:r>
            <a:r>
              <a:rPr lang="de-DE" u="sng" dirty="0" err="1" smtClean="0">
                <a:latin typeface="Arial" charset="0"/>
              </a:rPr>
              <a:t>section-based</a:t>
            </a:r>
            <a:r>
              <a:rPr lang="de-DE" dirty="0" smtClean="0">
                <a:latin typeface="Arial" charset="0"/>
              </a:rPr>
              <a:t> …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716016" y="1838005"/>
            <a:ext cx="4104134" cy="4470720"/>
          </a:xfrm>
        </p:spPr>
        <p:txBody>
          <a:bodyPr/>
          <a:lstStyle/>
          <a:p>
            <a:pPr marL="0" indent="0">
              <a:buClr>
                <a:srgbClr val="00B050"/>
              </a:buClr>
              <a:buNone/>
            </a:pPr>
            <a:r>
              <a:rPr lang="de-DE" dirty="0" smtClean="0"/>
              <a:t>Points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interest</a:t>
            </a:r>
            <a:r>
              <a:rPr lang="de-DE" dirty="0" smtClean="0"/>
              <a:t>:</a:t>
            </a:r>
          </a:p>
          <a:p>
            <a:pPr marL="0" indent="0">
              <a:buClr>
                <a:srgbClr val="00B050"/>
              </a:buClr>
              <a:buNone/>
            </a:pPr>
            <a:endParaRPr lang="de-DE" dirty="0" smtClean="0"/>
          </a:p>
        </p:txBody>
      </p:sp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Title </a:t>
            </a:r>
            <a:r>
              <a:rPr lang="de-DE" dirty="0" err="1">
                <a:latin typeface="Arial" charset="0"/>
              </a:rPr>
              <a:t>translation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and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model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introduction</a:t>
            </a:r>
            <a:endParaRPr lang="de-DE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2D10A1E-62EB-49CF-918F-A25B70319264}" type="datetime1">
              <a:rPr lang="de-DE" smtClean="0"/>
              <a:t>20.10.2013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7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4" y="2412274"/>
            <a:ext cx="4469051" cy="363895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516777" y="2960914"/>
            <a:ext cx="391886" cy="22642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1293223" y="5743303"/>
            <a:ext cx="391886" cy="22642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24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"/>
          <p:cNvSpPr>
            <a:spLocks noGrp="1"/>
          </p:cNvSpPr>
          <p:nvPr>
            <p:ph idx="1"/>
          </p:nvPr>
        </p:nvSpPr>
        <p:spPr>
          <a:xfrm>
            <a:off x="323850" y="2024063"/>
            <a:ext cx="8496300" cy="4210050"/>
          </a:xfrm>
        </p:spPr>
        <p:txBody>
          <a:bodyPr/>
          <a:lstStyle/>
          <a:p>
            <a:pPr marL="0" indent="0" algn="ctr">
              <a:buNone/>
            </a:pPr>
            <a:endParaRPr lang="de-CH" dirty="0" smtClean="0">
              <a:latin typeface="Arial" charset="0"/>
            </a:endParaRPr>
          </a:p>
          <a:p>
            <a:pPr marL="0" indent="0" algn="ctr">
              <a:buNone/>
            </a:pPr>
            <a:endParaRPr lang="de-CH" dirty="0">
              <a:latin typeface="Arial" charset="0"/>
            </a:endParaRPr>
          </a:p>
          <a:p>
            <a:pPr marL="0" indent="0" algn="ctr">
              <a:buNone/>
            </a:pPr>
            <a:endParaRPr lang="de-CH" dirty="0" smtClean="0">
              <a:latin typeface="Arial" charset="0"/>
            </a:endParaRPr>
          </a:p>
          <a:p>
            <a:pPr marL="0" indent="0" algn="ctr">
              <a:buNone/>
            </a:pPr>
            <a:r>
              <a:rPr lang="de-CH" dirty="0" err="1" smtClean="0">
                <a:latin typeface="Arial" charset="0"/>
              </a:rPr>
              <a:t>Thanks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for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your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attention</a:t>
            </a:r>
            <a:r>
              <a:rPr lang="de-CH" dirty="0" smtClean="0">
                <a:latin typeface="Arial" charset="0"/>
              </a:rPr>
              <a:t>!</a:t>
            </a:r>
            <a:endParaRPr lang="de-CH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F665726-0627-4087-8DA2-AD0C3BE1284A}" type="datetime1">
              <a:rPr lang="de-DE" smtClean="0"/>
              <a:t>20.10.2013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70</a:t>
            </a:fld>
            <a:endParaRPr lang="de-DE"/>
          </a:p>
        </p:txBody>
      </p:sp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58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73" y="2024063"/>
            <a:ext cx="3201853" cy="4210050"/>
          </a:xfrm>
        </p:spPr>
      </p:pic>
      <p:sp>
        <p:nvSpPr>
          <p:cNvPr id="8195" name="Datumsplatzhalter 2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F665726-0627-4087-8DA2-AD0C3BE1284A}" type="datetime1">
              <a:rPr lang="de-DE" smtClean="0"/>
              <a:t>20.10.2013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71</a:t>
            </a:fld>
            <a:endParaRPr lang="de-DE"/>
          </a:p>
        </p:txBody>
      </p:sp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Arial" charset="0"/>
              </a:rPr>
              <a:t>Questions</a:t>
            </a:r>
            <a:endParaRPr lang="de-CH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43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Arial" charset="0"/>
              </a:rPr>
              <a:t>A </a:t>
            </a:r>
            <a:r>
              <a:rPr lang="de-DE" u="sng" dirty="0" err="1" smtClean="0">
                <a:latin typeface="Arial" charset="0"/>
              </a:rPr>
              <a:t>section-based</a:t>
            </a:r>
            <a:r>
              <a:rPr lang="de-DE" dirty="0" smtClean="0">
                <a:latin typeface="Arial" charset="0"/>
              </a:rPr>
              <a:t> …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716016" y="1838005"/>
            <a:ext cx="4104134" cy="4470720"/>
          </a:xfrm>
        </p:spPr>
        <p:txBody>
          <a:bodyPr/>
          <a:lstStyle/>
          <a:p>
            <a:pPr marL="0" indent="0">
              <a:buClr>
                <a:srgbClr val="00B050"/>
              </a:buClr>
              <a:buNone/>
            </a:pPr>
            <a:r>
              <a:rPr lang="de-DE" dirty="0" smtClean="0"/>
              <a:t>Points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interest</a:t>
            </a:r>
            <a:r>
              <a:rPr lang="de-DE" dirty="0" smtClean="0"/>
              <a:t>:</a:t>
            </a:r>
          </a:p>
          <a:p>
            <a:pPr marL="0" indent="0">
              <a:buClr>
                <a:srgbClr val="00B050"/>
              </a:buClr>
              <a:buNone/>
            </a:pPr>
            <a:endParaRPr lang="de-DE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endParaRPr lang="de-DE" dirty="0" smtClean="0"/>
          </a:p>
        </p:txBody>
      </p:sp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Title </a:t>
            </a:r>
            <a:r>
              <a:rPr lang="de-DE" dirty="0" err="1">
                <a:latin typeface="Arial" charset="0"/>
              </a:rPr>
              <a:t>translation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and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model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introduction</a:t>
            </a:r>
            <a:endParaRPr lang="de-DE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2D10A1E-62EB-49CF-918F-A25B70319264}" type="datetime1">
              <a:rPr lang="de-DE" smtClean="0"/>
              <a:t>20.10.2013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8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4" y="2412274"/>
            <a:ext cx="4469051" cy="363895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516777" y="2960914"/>
            <a:ext cx="391886" cy="22642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1293223" y="5743303"/>
            <a:ext cx="391886" cy="22642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9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Arial" charset="0"/>
              </a:rPr>
              <a:t>A </a:t>
            </a:r>
            <a:r>
              <a:rPr lang="de-DE" u="sng" dirty="0" err="1" smtClean="0">
                <a:latin typeface="Arial" charset="0"/>
              </a:rPr>
              <a:t>section-based</a:t>
            </a:r>
            <a:r>
              <a:rPr lang="de-DE" dirty="0" smtClean="0">
                <a:latin typeface="Arial" charset="0"/>
              </a:rPr>
              <a:t> …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716016" y="1838005"/>
            <a:ext cx="4104134" cy="4470720"/>
          </a:xfrm>
        </p:spPr>
        <p:txBody>
          <a:bodyPr/>
          <a:lstStyle/>
          <a:p>
            <a:pPr marL="0" indent="0">
              <a:buClr>
                <a:srgbClr val="00B050"/>
              </a:buClr>
              <a:buNone/>
            </a:pPr>
            <a:r>
              <a:rPr lang="de-DE" dirty="0" smtClean="0"/>
              <a:t>Points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interest</a:t>
            </a:r>
            <a:r>
              <a:rPr lang="de-DE" dirty="0" smtClean="0"/>
              <a:t>:</a:t>
            </a:r>
          </a:p>
          <a:p>
            <a:pPr marL="0" indent="0">
              <a:buClr>
                <a:srgbClr val="00B050"/>
              </a:buClr>
              <a:buNone/>
            </a:pPr>
            <a:endParaRPr lang="de-DE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endParaRPr lang="de-DE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de-DE" dirty="0" err="1" smtClean="0"/>
              <a:t>Reasons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capacity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:</a:t>
            </a:r>
          </a:p>
        </p:txBody>
      </p:sp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Title </a:t>
            </a:r>
            <a:r>
              <a:rPr lang="de-DE" dirty="0" err="1">
                <a:latin typeface="Arial" charset="0"/>
              </a:rPr>
              <a:t>translation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and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model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introduction</a:t>
            </a:r>
            <a:endParaRPr lang="de-DE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2D10A1E-62EB-49CF-918F-A25B70319264}" type="datetime1">
              <a:rPr lang="de-DE" smtClean="0"/>
              <a:t>20.10.2013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Sandro Huber</a:t>
            </a:r>
            <a:endParaRPr lang="de-DE" altLang="de-DE" dirty="0" smtClean="0"/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9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4" y="2412274"/>
            <a:ext cx="4469051" cy="363895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516777" y="2960914"/>
            <a:ext cx="391886" cy="22642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1293223" y="5743303"/>
            <a:ext cx="391886" cy="22642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19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D-GESS">
  <a:themeElements>
    <a:clrScheme name="ETH Zuerich - Fachwelt">
      <a:dk1>
        <a:sysClr val="windowText" lastClr="000000"/>
      </a:dk1>
      <a:lt1>
        <a:sysClr val="window" lastClr="FFFFFF"/>
      </a:lt1>
      <a:dk2>
        <a:srgbClr val="72791C"/>
      </a:dk2>
      <a:lt2>
        <a:srgbClr val="1269B0"/>
      </a:lt2>
      <a:accent1>
        <a:srgbClr val="91056A"/>
      </a:accent1>
      <a:accent2>
        <a:srgbClr val="6F6F64"/>
      </a:accent2>
      <a:accent3>
        <a:srgbClr val="A8322D"/>
      </a:accent3>
      <a:accent4>
        <a:srgbClr val="007A96"/>
      </a:accent4>
      <a:accent5>
        <a:srgbClr val="956013"/>
      </a:accent5>
      <a:accent6>
        <a:srgbClr val="FFFFFF"/>
      </a:accent6>
      <a:hlink>
        <a:srgbClr val="1269B0"/>
      </a:hlink>
      <a:folHlink>
        <a:srgbClr val="8CB63C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DFA35ADEB9634DBAC661C8911DB1E2" ma:contentTypeVersion="0" ma:contentTypeDescription="Ein neues Dokument erstellen." ma:contentTypeScope="" ma:versionID="263c0e8807f5d6dc8ff3624c3fc923e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879CF0-4BA3-4CD6-BAFF-A56651A25D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682D22-8725-4CAF-A027-1DDFA92EDC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8740C4E-F6AD-471C-AE31-CF336A84806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Presentation_D-GESS.pot</Template>
  <TotalTime>0</TotalTime>
  <Words>1860</Words>
  <Application>Microsoft Office PowerPoint</Application>
  <PresentationFormat>Bildschirmpräsentation (4:3)</PresentationFormat>
  <Paragraphs>543</Paragraphs>
  <Slides>71</Slides>
  <Notes>6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71</vt:i4>
      </vt:variant>
    </vt:vector>
  </HeadingPairs>
  <TitlesOfParts>
    <vt:vector size="77" baseType="lpstr">
      <vt:lpstr>ＭＳ Ｐゴシック</vt:lpstr>
      <vt:lpstr>Arial</vt:lpstr>
      <vt:lpstr>Calibri</vt:lpstr>
      <vt:lpstr>Courier New</vt:lpstr>
      <vt:lpstr>Wingdings</vt:lpstr>
      <vt:lpstr>Presentation_D-GESS</vt:lpstr>
      <vt:lpstr>A section-based queueing-theoretical traffic model for congestion and travel time analysis in networks</vt:lpstr>
      <vt:lpstr>Agenda</vt:lpstr>
      <vt:lpstr>Title translation and model introduction</vt:lpstr>
      <vt:lpstr>Title translation and model introduction</vt:lpstr>
      <vt:lpstr>Title translation and model introduction</vt:lpstr>
      <vt:lpstr>Title translation and model introduction</vt:lpstr>
      <vt:lpstr>Title translation and model introduction</vt:lpstr>
      <vt:lpstr>Title translation and model introduction</vt:lpstr>
      <vt:lpstr>Title translation and model introduction</vt:lpstr>
      <vt:lpstr>Title translation and model introduction</vt:lpstr>
      <vt:lpstr>Title translation and model introduction</vt:lpstr>
      <vt:lpstr>Title translation and model introduction</vt:lpstr>
      <vt:lpstr>Title translation and model introduction</vt:lpstr>
      <vt:lpstr>Title translation and model introduction</vt:lpstr>
      <vt:lpstr>Title translation and model introduction</vt:lpstr>
      <vt:lpstr>Title translation and model introduction</vt:lpstr>
      <vt:lpstr>Title translation and model introduction</vt:lpstr>
      <vt:lpstr>Agenda</vt:lpstr>
      <vt:lpstr>Motivating question</vt:lpstr>
      <vt:lpstr>Motivating question</vt:lpstr>
      <vt:lpstr>Agenda</vt:lpstr>
      <vt:lpstr>Assumption 1</vt:lpstr>
      <vt:lpstr>Assumption 2</vt:lpstr>
      <vt:lpstr>Assumption 2</vt:lpstr>
      <vt:lpstr>Assumption 2</vt:lpstr>
      <vt:lpstr>Assumption 3</vt:lpstr>
      <vt:lpstr>Assumption 3</vt:lpstr>
      <vt:lpstr>Assumption 3</vt:lpstr>
      <vt:lpstr>Assumption 4</vt:lpstr>
      <vt:lpstr>Assumption 4</vt:lpstr>
      <vt:lpstr>Assumption 4</vt:lpstr>
      <vt:lpstr>Assumption 4</vt:lpstr>
      <vt:lpstr>Assumption 4</vt:lpstr>
      <vt:lpstr>Agenda</vt:lpstr>
      <vt:lpstr>Key steps</vt:lpstr>
      <vt:lpstr>Key steps</vt:lpstr>
      <vt:lpstr>Key steps</vt:lpstr>
      <vt:lpstr>Key steps</vt:lpstr>
      <vt:lpstr>Key steps</vt:lpstr>
      <vt:lpstr>Key steps</vt:lpstr>
      <vt:lpstr>Key steps</vt:lpstr>
      <vt:lpstr>Key steps</vt:lpstr>
      <vt:lpstr>Key steps</vt:lpstr>
      <vt:lpstr>Key steps</vt:lpstr>
      <vt:lpstr>Key steps</vt:lpstr>
      <vt:lpstr>Key steps</vt:lpstr>
      <vt:lpstr>Agenda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Agenda</vt:lpstr>
      <vt:lpstr>PowerPoint-Präsentation</vt:lpstr>
      <vt:lpstr>Questions</vt:lpstr>
    </vt:vector>
  </TitlesOfParts>
  <Company>ETH Zuerich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Tina Cecconi</dc:creator>
  <cp:lastModifiedBy>Sandro Huber</cp:lastModifiedBy>
  <cp:revision>157</cp:revision>
  <cp:lastPrinted>2013-06-08T11:22:51Z</cp:lastPrinted>
  <dcterms:created xsi:type="dcterms:W3CDTF">2013-09-17T13:32:17Z</dcterms:created>
  <dcterms:modified xsi:type="dcterms:W3CDTF">2013-10-20T05:36:29Z</dcterms:modified>
</cp:coreProperties>
</file>