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56" r:id="rId4"/>
    <p:sldId id="266" r:id="rId5"/>
    <p:sldId id="267" r:id="rId6"/>
    <p:sldId id="263" r:id="rId7"/>
    <p:sldId id="269" r:id="rId8"/>
    <p:sldId id="270" r:id="rId9"/>
    <p:sldId id="271" r:id="rId10"/>
    <p:sldId id="272" r:id="rId11"/>
    <p:sldId id="273" r:id="rId12"/>
    <p:sldId id="274" r:id="rId13"/>
    <p:sldId id="259" r:id="rId1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932" autoAdjust="0"/>
  </p:normalViewPr>
  <p:slideViewPr>
    <p:cSldViewPr snapToGrid="0" snapToObjects="1">
      <p:cViewPr>
        <p:scale>
          <a:sx n="165" d="100"/>
          <a:sy n="165" d="100"/>
        </p:scale>
        <p:origin x="1128" y="3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71AC5B35-F5B0-2045-95F1-A85FF48050A5}" type="datetimeFigureOut">
              <a:rPr lang="de-CH"/>
              <a:pPr/>
              <a:t>21.10.13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063E8C64-6066-1949-892A-3F8D74355982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73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computational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science</a:t>
            </a:r>
            <a:r>
              <a:rPr lang="de-DE" baseline="0" dirty="0" smtClean="0"/>
              <a:t>:</a:t>
            </a:r>
          </a:p>
          <a:p>
            <a:r>
              <a:rPr lang="de-DE" baseline="0" dirty="0" err="1" smtClean="0"/>
              <a:t>Active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walker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/>
              </a:rPr>
              <a:t> </a:t>
            </a:r>
            <a:r>
              <a:rPr lang="de-DE" baseline="0" dirty="0" err="1" smtClean="0">
                <a:sym typeface="Wingdings"/>
              </a:rPr>
              <a:t>class</a:t>
            </a:r>
            <a:endParaRPr lang="de-DE" baseline="0" dirty="0" smtClean="0">
              <a:sym typeface="Wingdings"/>
            </a:endParaRPr>
          </a:p>
          <a:p>
            <a:r>
              <a:rPr lang="de-DE" baseline="0" dirty="0" smtClean="0">
                <a:sym typeface="Wingdings"/>
              </a:rPr>
              <a:t>Agent  </a:t>
            </a:r>
            <a:r>
              <a:rPr lang="de-DE" baseline="0" dirty="0" err="1" smtClean="0">
                <a:sym typeface="Wingdings"/>
              </a:rPr>
              <a:t>object</a:t>
            </a:r>
            <a:r>
              <a:rPr lang="de-DE" baseline="0" dirty="0" smtClean="0">
                <a:sym typeface="Wingdings"/>
              </a:rPr>
              <a:t> </a:t>
            </a:r>
            <a:r>
              <a:rPr lang="de-DE" baseline="0" dirty="0" err="1" smtClean="0">
                <a:sym typeface="Wingdings"/>
              </a:rPr>
              <a:t>of</a:t>
            </a:r>
            <a:r>
              <a:rPr lang="de-DE" baseline="0" dirty="0" smtClean="0">
                <a:sym typeface="Wingdings"/>
              </a:rPr>
              <a:t> </a:t>
            </a:r>
            <a:r>
              <a:rPr lang="de-DE" baseline="0" dirty="0" err="1" smtClean="0">
                <a:sym typeface="Wingdings"/>
              </a:rPr>
              <a:t>that</a:t>
            </a:r>
            <a:r>
              <a:rPr lang="de-DE" baseline="0" dirty="0" smtClean="0">
                <a:sym typeface="Wingdings"/>
              </a:rPr>
              <a:t> </a:t>
            </a:r>
            <a:r>
              <a:rPr lang="de-DE" baseline="0" dirty="0" err="1" smtClean="0">
                <a:sym typeface="Wingdings"/>
              </a:rPr>
              <a:t>class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569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Assumptions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de-DE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interaction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agents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social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concept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neglected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attraction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repulsion</a:t>
            </a:r>
            <a:r>
              <a:rPr lang="de-DE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communication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markings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ground</a:t>
            </a:r>
            <a:r>
              <a:rPr lang="de-DE" baseline="0" dirty="0" smtClean="0"/>
              <a:t> -&gt; </a:t>
            </a:r>
            <a:r>
              <a:rPr lang="de-DE" baseline="0" dirty="0" err="1" smtClean="0"/>
              <a:t>changing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potential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\tau_\</a:t>
            </a:r>
            <a:r>
              <a:rPr lang="de-DE" dirty="0" err="1" smtClean="0"/>
              <a:t>alpha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durability</a:t>
            </a:r>
            <a:r>
              <a:rPr lang="de-DE" dirty="0" smtClean="0"/>
              <a:t> </a:t>
            </a:r>
            <a:r>
              <a:rPr lang="de-DE" dirty="0" err="1" smtClean="0"/>
              <a:t>T_k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err="1" smtClean="0"/>
              <a:t>Reaction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potential </a:t>
            </a:r>
            <a:r>
              <a:rPr lang="de-DE" baseline="0" dirty="0" err="1" smtClean="0"/>
              <a:t>significantly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{d\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dt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 =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{v}_\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alpha,t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approx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v_\alpha^0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cdot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G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,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{v}_\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+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sqrt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{2\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varepsilon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\tau_\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cdot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{\xi}_\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071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697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Q_{\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alpha,i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 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=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q_i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exp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[ -\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beta_i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t-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^\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]}, 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quad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} i \in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\{ 1,2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{f}_{\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}}^\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nabla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V_{\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}}^i\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{v}, 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</a:t>
            </a:r>
          </a:p>
          <a:p>
            <a:endParaRPr lang="de-DE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{v},t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=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frac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{f}_{\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}}^\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{v},t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+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^*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t-\Delta 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}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\|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{f}_{\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}}^\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{v},t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+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^*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t-\Delta 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\| }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538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Q_{\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alpha,i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, 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=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q_i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exp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[ -\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beta_i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t-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^\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]}, 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quad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} i \in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\{ 1,2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{f}_{\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}}^\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nabla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V_{\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}}^i\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{v}, 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</a:t>
            </a:r>
          </a:p>
          <a:p>
            <a:endParaRPr lang="de-DE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{v},t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=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frac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{f}_{\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}}^\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{v},t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+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^*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t-\Delta 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}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\|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{f}_{\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}}^\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{v},t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+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^*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t-\Delta 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\| }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538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6974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Q_\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)= I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[ 1-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{G\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)}{G_{\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max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}}\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}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538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{v}, 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=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frac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nabla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[ U_\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 + V_{\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}}\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] }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\| U_\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+ V_{\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}}\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\|}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U_\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= -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\|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{d}_\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-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\|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V_{\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text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tr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}}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alpha,t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=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^{-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\|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 -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\| /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sigma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}_\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} G\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vec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},t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)  d^2r}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538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E8C64-6066-1949-892A-3F8D74355982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697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9025" r="111" b="21320"/>
          <a:stretch>
            <a:fillRect/>
          </a:stretch>
        </p:blipFill>
        <p:spPr bwMode="auto">
          <a:xfrm>
            <a:off x="323850" y="620713"/>
            <a:ext cx="8496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accent4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accent4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33AC1-1B99-6349-8987-21A7CFA426CB}" type="datetime1">
              <a:rPr lang="de-DE"/>
              <a:pPr/>
              <a:t>21.10.13</a:t>
            </a:fld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FB8EA-DC52-B64E-8578-17DD351CAB2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4572000" y="6308725"/>
            <a:ext cx="3208338" cy="468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(</a:t>
            </a:r>
            <a:r>
              <a:rPr lang="de-DE" dirty="0" smtClean="0"/>
              <a:t>(Vorname Nachname)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25560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2000"/>
            <a:ext cx="8496300" cy="5616575"/>
          </a:xfrm>
          <a:solidFill>
            <a:schemeClr val="tx1"/>
          </a:solidFill>
        </p:spPr>
        <p:txBody>
          <a:bodyPr lIns="144000" tIns="450000" anchor="t"/>
          <a:lstStyle>
            <a:lvl1pPr>
              <a:lnSpc>
                <a:spcPct val="113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A136D0-117A-BA46-B383-00D9990CCC1B}" type="datetime1">
              <a:rPr lang="de-DE"/>
              <a:pPr/>
              <a:t>21.10.13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5A05D-6A7F-A140-94C6-A6C2946DA9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0292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solidFill>
            <a:schemeClr val="accent4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solidFill>
            <a:schemeClr val="accent4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069A89C-7E60-DB47-962D-386A2AE0B6CB}" type="datetime1">
              <a:rPr lang="de-DE"/>
              <a:pPr/>
              <a:t>21.10.13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(</a:t>
            </a:r>
            <a:r>
              <a:rPr lang="de-DE" dirty="0" smtClean="0"/>
              <a:t>(Vorname Nachname)</a:t>
            </a:r>
            <a:r>
              <a:rPr lang="de-DE" dirty="0"/>
              <a:t>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135AE9-E9E4-F84F-96DF-545747D6E54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9508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5"/>
            <a:ext cx="8496300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10C38E5-3079-5040-B58D-B01B9D2AC666}" type="datetime1">
              <a:rPr lang="de-DE"/>
              <a:pPr/>
              <a:t>21.10.13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(</a:t>
            </a:r>
            <a:r>
              <a:rPr lang="de-DE" dirty="0" smtClean="0"/>
              <a:t>(Vorname Nachname)</a:t>
            </a:r>
            <a:r>
              <a:rPr lang="de-DE" dirty="0"/>
              <a:t>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4F0B04-1FE6-E242-8C33-13AA05E266E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4273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5"/>
          <p:cNvGrpSpPr/>
          <p:nvPr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4"/>
          </a:solidFill>
        </p:grpSpPr>
        <p:sp>
          <p:nvSpPr>
            <p:cNvPr id="5" name="Rechteck 16"/>
            <p:cNvSpPr/>
            <p:nvPr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6" name="Rechteck 17"/>
            <p:cNvSpPr/>
            <p:nvPr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7" name="Rechteck 18"/>
            <p:cNvSpPr/>
            <p:nvPr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pic>
          <p:nvPicPr>
            <p:cNvPr id="8" name="Bild 18" descr="g_eth_logo_kurz_neg_Schutzraum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4"/>
            <a:ext cx="8496299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028118"/>
      </p:ext>
    </p:extLst>
  </p:cSld>
  <p:clrMapOvr>
    <a:masterClrMapping/>
  </p:clrMapOvr>
  <p:transition xmlns:p14="http://schemas.microsoft.com/office/powerpoint/2010/main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2024064"/>
            <a:ext cx="8496300" cy="42100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85DCA6-DDE2-6841-9D33-68211C7356BE}" type="datetime1">
              <a:rPr lang="de-DE"/>
              <a:pPr/>
              <a:t>21.10.13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39C0D-D8C2-7648-A158-6BC35620012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458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2024063"/>
            <a:ext cx="4104000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2024063"/>
            <a:ext cx="4104134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39E43-B898-6C46-AC78-552ED7D86528}" type="datetime1">
              <a:rPr lang="de-DE"/>
              <a:pPr/>
              <a:t>21.10.13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D127B-935A-2843-84B4-28B71F42BC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711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2FE2A-254B-7F48-B92C-D5E5DD71DBF1}" type="datetime1">
              <a:rPr lang="de-DE"/>
              <a:pPr/>
              <a:t>21.10.13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9D2CC-EB13-2F41-BB06-9B2A325F961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853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5571440-1147-C642-9166-87737435177C}" type="datetime1">
              <a:rPr lang="de-DE"/>
              <a:pPr/>
              <a:t>21.10.13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69E16D0-803D-C14B-A0B1-B47B1D561AD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6184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23850" y="1565138"/>
            <a:ext cx="84963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612000"/>
            <a:ext cx="8496300" cy="972000"/>
          </a:xfrm>
          <a:solidFill>
            <a:schemeClr val="tx1"/>
          </a:solidFill>
        </p:spPr>
        <p:txBody>
          <a:bodyPr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F16A4E2-3EA1-2E4B-A570-1D501693E3F5}" type="datetime1">
              <a:rPr lang="de-DE"/>
              <a:pPr/>
              <a:t>21.10.13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((Vorname Nachname))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E3D00A-1ECC-9740-948E-C6EDD1AACDB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476719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4"/>
          </a:solidFill>
        </p:grpSpPr>
        <p:sp>
          <p:nvSpPr>
            <p:cNvPr id="24" name="Rechteck 23"/>
            <p:cNvSpPr/>
            <p:nvPr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500" y="6308725"/>
            <a:ext cx="612775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43D79CE3-3D09-1E45-A50C-AE7A2EB0FFF8}" type="datetime1">
              <a:rPr lang="de-DE"/>
              <a:pPr/>
              <a:t>21.10.13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208338" cy="4683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(</a:t>
            </a:r>
            <a:r>
              <a:rPr lang="de-DE" dirty="0" smtClean="0"/>
              <a:t>(Lukas Fröhlich, Philip Brambring)</a:t>
            </a:r>
            <a:r>
              <a:rPr lang="de-DE" dirty="0"/>
              <a:t>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47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538A5ADD-9496-7840-ADBF-EF8996A04FB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2024063"/>
            <a:ext cx="84836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1" name="Textfeld 15"/>
          <p:cNvSpPr txBox="1">
            <a:spLocks noChangeArrowheads="1"/>
          </p:cNvSpPr>
          <p:nvPr/>
        </p:nvSpPr>
        <p:spPr bwMode="auto">
          <a:xfrm>
            <a:off x="855980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altLang="de-DE" sz="800" smtClean="0">
                <a:ea typeface="+mn-ea"/>
              </a:rPr>
              <a:t>|</a:t>
            </a:r>
          </a:p>
        </p:txBody>
      </p:sp>
      <p:sp>
        <p:nvSpPr>
          <p:cNvPr id="1032" name="Textfeld 17"/>
          <p:cNvSpPr txBox="1">
            <a:spLocks noChangeArrowheads="1"/>
          </p:cNvSpPr>
          <p:nvPr/>
        </p:nvSpPr>
        <p:spPr bwMode="auto">
          <a:xfrm>
            <a:off x="7834313" y="6300788"/>
            <a:ext cx="1063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altLang="de-DE" sz="800" smtClean="0">
                <a:ea typeface="+mn-ea"/>
              </a:rPr>
              <a:t>|</a:t>
            </a:r>
          </a:p>
        </p:txBody>
      </p:sp>
      <p:sp>
        <p:nvSpPr>
          <p:cNvPr id="1033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620713"/>
            <a:ext cx="8496300" cy="97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0400" tIns="0" rIns="14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4" name="Textfeld 6"/>
          <p:cNvSpPr txBox="1">
            <a:spLocks noChangeArrowheads="1"/>
          </p:cNvSpPr>
          <p:nvPr/>
        </p:nvSpPr>
        <p:spPr bwMode="auto">
          <a:xfrm>
            <a:off x="323850" y="6308725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altLang="de-DE" sz="800" smtClean="0">
              <a:ea typeface="+mn-ea"/>
            </a:endParaRPr>
          </a:p>
        </p:txBody>
      </p:sp>
      <p:pic>
        <p:nvPicPr>
          <p:cNvPr id="1035" name="Picture 12" descr="V:\Vorlagen\DGESS_ETH Logos\eth_dgess_logo_pos_500px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453188"/>
            <a:ext cx="71596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2" r:id="rId2"/>
    <p:sldLayoutId id="2147483683" r:id="rId3"/>
    <p:sldLayoutId id="2147483691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rgbClr val="007A96"/>
        </a:buClr>
        <a:buFont typeface="Wingdings" charset="0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rgbClr val="007A96"/>
        </a:buClr>
        <a:buFont typeface="Wingdings" charset="0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de-CH" dirty="0" smtClean="0">
                <a:ea typeface="+mn-ea"/>
              </a:rPr>
              <a:t>D. Helbing, F. Schweitzer, J. </a:t>
            </a:r>
            <a:r>
              <a:rPr lang="de-CH" dirty="0" err="1" smtClean="0">
                <a:ea typeface="+mn-ea"/>
              </a:rPr>
              <a:t>Keltsch</a:t>
            </a:r>
            <a:r>
              <a:rPr lang="de-CH" dirty="0" smtClean="0">
                <a:ea typeface="+mn-ea"/>
              </a:rPr>
              <a:t>, P. </a:t>
            </a:r>
            <a:r>
              <a:rPr lang="de-CH" dirty="0" err="1" smtClean="0">
                <a:ea typeface="+mn-ea"/>
              </a:rPr>
              <a:t>Molnár</a:t>
            </a:r>
            <a:endParaRPr lang="de-CH" dirty="0">
              <a:ea typeface="+mn-ea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err="1" smtClean="0">
                <a:ea typeface="+mj-ea"/>
              </a:rPr>
              <a:t>Active</a:t>
            </a:r>
            <a:r>
              <a:rPr lang="de-CH" dirty="0" smtClean="0">
                <a:ea typeface="+mj-ea"/>
              </a:rPr>
              <a:t> </a:t>
            </a:r>
            <a:r>
              <a:rPr lang="en-GB" dirty="0" smtClean="0">
                <a:ea typeface="+mj-ea"/>
              </a:rPr>
              <a:t>Walker</a:t>
            </a:r>
            <a:r>
              <a:rPr lang="de-CH" dirty="0" smtClean="0">
                <a:ea typeface="+mj-ea"/>
              </a:rPr>
              <a:t> Model </a:t>
            </a:r>
            <a:r>
              <a:rPr lang="de-CH" dirty="0" err="1" smtClean="0">
                <a:ea typeface="+mj-ea"/>
              </a:rPr>
              <a:t>for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the</a:t>
            </a:r>
            <a:r>
              <a:rPr lang="de-CH" dirty="0" smtClean="0">
                <a:ea typeface="+mj-ea"/>
              </a:rPr>
              <a:t> Formation </a:t>
            </a:r>
            <a:r>
              <a:rPr lang="de-CH" dirty="0" err="1" smtClean="0">
                <a:ea typeface="+mj-ea"/>
              </a:rPr>
              <a:t>of</a:t>
            </a:r>
            <a:r>
              <a:rPr lang="de-CH" dirty="0" smtClean="0">
                <a:ea typeface="+mj-ea"/>
              </a:rPr>
              <a:t> Human </a:t>
            </a:r>
            <a:r>
              <a:rPr lang="de-CH" dirty="0" err="1" smtClean="0">
                <a:ea typeface="+mj-ea"/>
              </a:rPr>
              <a:t>and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Animal</a:t>
            </a:r>
            <a:r>
              <a:rPr lang="de-CH" dirty="0" smtClean="0">
                <a:ea typeface="+mj-ea"/>
              </a:rPr>
              <a:t> </a:t>
            </a:r>
            <a:r>
              <a:rPr lang="de-CH" dirty="0" err="1" smtClean="0">
                <a:ea typeface="+mj-ea"/>
              </a:rPr>
              <a:t>Trail</a:t>
            </a:r>
            <a:r>
              <a:rPr lang="de-CH" dirty="0" smtClean="0">
                <a:ea typeface="+mj-ea"/>
              </a:rPr>
              <a:t> Systems</a:t>
            </a:r>
            <a:endParaRPr lang="de-CH" dirty="0">
              <a:ea typeface="+mj-ea"/>
            </a:endParaRPr>
          </a:p>
        </p:txBody>
      </p:sp>
      <p:sp>
        <p:nvSpPr>
          <p:cNvPr id="4099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DD9149-B67D-7041-9577-AD319BBC9A6C}" type="datetime1">
              <a:rPr lang="de-DE"/>
              <a:pPr eaLnBrk="1" hangingPunct="1"/>
              <a:t>21.10.13</a:t>
            </a:fld>
            <a:endParaRPr lang="de-DE"/>
          </a:p>
        </p:txBody>
      </p:sp>
      <p:sp>
        <p:nvSpPr>
          <p:cNvPr id="4100" name="Fußzeilenplatzhalter 3"/>
          <p:cNvSpPr>
            <a:spLocks noGrp="1"/>
          </p:cNvSpPr>
          <p:nvPr>
            <p:ph type="ftr" sz="quarter" idx="15"/>
          </p:nvPr>
        </p:nvSpPr>
        <p:spPr bwMode="auto">
          <a:xfrm>
            <a:off x="4572000" y="6308725"/>
            <a:ext cx="3208338" cy="46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</a:t>
            </a:r>
            <a:r>
              <a:rPr lang="de-DE" altLang="de-DE" dirty="0" smtClean="0"/>
              <a:t>(</a:t>
            </a:r>
            <a:r>
              <a:rPr lang="de-DE" altLang="de-DE" dirty="0" smtClean="0"/>
              <a:t>Philip Brambring, Lukas Fröhlich</a:t>
            </a:r>
            <a:r>
              <a:rPr lang="de-DE" altLang="de-DE" dirty="0" smtClean="0"/>
              <a:t>)</a:t>
            </a:r>
            <a:r>
              <a:rPr lang="de-DE" altLang="de-DE" dirty="0" smtClean="0"/>
              <a:t>)</a:t>
            </a:r>
          </a:p>
        </p:txBody>
      </p:sp>
      <p:sp>
        <p:nvSpPr>
          <p:cNvPr id="4101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9A4D7A-BE7F-5947-BAD0-192EC7BD946A}" type="slidenum">
              <a:rPr lang="de-DE"/>
              <a:pPr eaLnBrk="1" hangingPunct="1"/>
              <a:t>1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1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DE23A0C-A799-E746-8DC1-C29ED98A81B5}" type="datetime1">
              <a:rPr lang="de-DE"/>
              <a:pPr eaLnBrk="1" hangingPunct="1"/>
              <a:t>21.10.13</a:t>
            </a:fld>
            <a:endParaRPr lang="de-DE"/>
          </a:p>
        </p:txBody>
      </p:sp>
      <p:sp>
        <p:nvSpPr>
          <p:cNvPr id="11267" name="Fußzeilenplatzhalter 2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</a:t>
            </a:r>
            <a:r>
              <a:rPr lang="de-DE" altLang="de-DE" dirty="0" smtClean="0"/>
              <a:t>(Philip Brambrin</a:t>
            </a:r>
            <a:r>
              <a:rPr lang="de-DE" altLang="de-DE" dirty="0" smtClean="0"/>
              <a:t>g, Lukas Fröhlich</a:t>
            </a:r>
            <a:r>
              <a:rPr lang="de-DE" altLang="de-DE" dirty="0" smtClean="0"/>
              <a:t>)</a:t>
            </a:r>
            <a:r>
              <a:rPr lang="de-DE" altLang="de-DE" dirty="0" smtClean="0"/>
              <a:t>)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FACFD3-9C3F-A845-8636-0CC93335DE5C}" type="slidenum">
              <a:rPr lang="de-DE"/>
              <a:pPr eaLnBrk="1" hangingPunct="1"/>
              <a:t>10</a:t>
            </a:fld>
            <a:endParaRPr lang="de-DE"/>
          </a:p>
        </p:txBody>
      </p:sp>
      <p:sp>
        <p:nvSpPr>
          <p:cNvPr id="9" name="Titel 5"/>
          <p:cNvSpPr txBox="1">
            <a:spLocks/>
          </p:cNvSpPr>
          <p:nvPr/>
        </p:nvSpPr>
        <p:spPr>
          <a:xfrm>
            <a:off x="323850" y="620713"/>
            <a:ext cx="8496300" cy="971550"/>
          </a:xfrm>
          <a:prstGeom prst="rect">
            <a:avLst/>
          </a:prstGeom>
        </p:spPr>
        <p:txBody>
          <a:bodyPr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dirty="0" err="1" smtClean="0">
                <a:latin typeface="Arial" charset="0"/>
              </a:rPr>
              <a:t>Results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of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the</a:t>
            </a:r>
            <a:r>
              <a:rPr lang="de-CH" dirty="0" smtClean="0">
                <a:latin typeface="Arial" charset="0"/>
              </a:rPr>
              <a:t> Model</a:t>
            </a:r>
            <a:endParaRPr lang="de-CH" dirty="0"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46450" y="5721837"/>
            <a:ext cx="7775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D. Helbing et al., </a:t>
            </a:r>
            <a:r>
              <a:rPr lang="de-DE" sz="1000" dirty="0" err="1" smtClean="0"/>
              <a:t>Active</a:t>
            </a:r>
            <a:r>
              <a:rPr lang="de-DE" sz="1000" dirty="0" smtClean="0"/>
              <a:t> Walker Model </a:t>
            </a:r>
            <a:r>
              <a:rPr lang="de-DE" sz="1000" dirty="0" err="1" smtClean="0"/>
              <a:t>for</a:t>
            </a:r>
            <a:r>
              <a:rPr lang="de-DE" sz="1000" dirty="0" smtClean="0"/>
              <a:t> </a:t>
            </a:r>
            <a:r>
              <a:rPr lang="de-DE" sz="1000" dirty="0" err="1" smtClean="0"/>
              <a:t>the</a:t>
            </a:r>
            <a:r>
              <a:rPr lang="de-DE" sz="1000" dirty="0" smtClean="0"/>
              <a:t> Formation </a:t>
            </a:r>
            <a:r>
              <a:rPr lang="de-DE" sz="1000" dirty="0" err="1" smtClean="0"/>
              <a:t>of</a:t>
            </a:r>
            <a:r>
              <a:rPr lang="de-DE" sz="1000" dirty="0" smtClean="0"/>
              <a:t> Human </a:t>
            </a:r>
            <a:r>
              <a:rPr lang="de-DE" sz="1000" dirty="0" err="1" smtClean="0"/>
              <a:t>and</a:t>
            </a:r>
            <a:r>
              <a:rPr lang="de-DE" sz="1000" dirty="0" smtClean="0"/>
              <a:t> </a:t>
            </a:r>
            <a:r>
              <a:rPr lang="de-DE" sz="1000" dirty="0" err="1" smtClean="0"/>
              <a:t>Animal</a:t>
            </a:r>
            <a:r>
              <a:rPr lang="de-DE" sz="1000" dirty="0" smtClean="0"/>
              <a:t> </a:t>
            </a:r>
            <a:r>
              <a:rPr lang="de-DE" sz="1000" dirty="0" err="1" smtClean="0"/>
              <a:t>Trail</a:t>
            </a:r>
            <a:r>
              <a:rPr lang="de-DE" sz="1000" dirty="0" smtClean="0"/>
              <a:t> Systems. </a:t>
            </a:r>
            <a:r>
              <a:rPr lang="de-DE" sz="1000" i="1" dirty="0" err="1" smtClean="0"/>
              <a:t>Physical</a:t>
            </a:r>
            <a:r>
              <a:rPr lang="de-DE" sz="1000" i="1" dirty="0" smtClean="0"/>
              <a:t> Review, 1997;56:2527-2539</a:t>
            </a:r>
            <a:endParaRPr lang="de-DE" sz="10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354" y="1661326"/>
            <a:ext cx="4134338" cy="40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232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>
              <a:latin typeface="Arial" charset="0"/>
            </a:endParaRPr>
          </a:p>
        </p:txBody>
      </p:sp>
      <p:sp>
        <p:nvSpPr>
          <p:cNvPr id="7171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CH" dirty="0" err="1" smtClean="0">
                <a:latin typeface="Arial" charset="0"/>
              </a:rPr>
              <a:t>Questions</a:t>
            </a:r>
            <a:r>
              <a:rPr lang="de-CH" dirty="0" smtClean="0">
                <a:latin typeface="Arial" charset="0"/>
              </a:rPr>
              <a:t>?</a:t>
            </a:r>
            <a:endParaRPr lang="de-CH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Active</a:t>
            </a:r>
            <a:r>
              <a:rPr lang="de-CH" dirty="0" smtClean="0">
                <a:latin typeface="Arial" charset="0"/>
              </a:rPr>
              <a:t> Walker </a:t>
            </a:r>
            <a:r>
              <a:rPr lang="de-CH" dirty="0" err="1" smtClean="0">
                <a:latin typeface="Arial" charset="0"/>
              </a:rPr>
              <a:t>Explained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E5464E-5503-2449-9DD6-7EBA9916FC72}" type="datetime1">
              <a:rPr lang="de-DE"/>
              <a:pPr eaLnBrk="1" hangingPunct="1"/>
              <a:t>21.10.13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</a:t>
            </a:r>
            <a:r>
              <a:rPr lang="de-DE" altLang="de-DE" dirty="0" smtClean="0"/>
              <a:t>(</a:t>
            </a:r>
            <a:r>
              <a:rPr lang="de-DE" altLang="de-DE" dirty="0" smtClean="0"/>
              <a:t>Philip Brambring, Lukas Fröhlich</a:t>
            </a:r>
            <a:r>
              <a:rPr lang="de-DE" altLang="de-DE" dirty="0" smtClean="0"/>
              <a:t>))</a:t>
            </a:r>
            <a:endParaRPr lang="de-DE" altLang="de-DE" dirty="0" smtClean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2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23849" y="2024064"/>
            <a:ext cx="8569325" cy="42100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 smtClean="0"/>
              <a:t>Acts</a:t>
            </a:r>
            <a:r>
              <a:rPr lang="de-DE" dirty="0" smtClean="0"/>
              <a:t>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Also </a:t>
            </a:r>
            <a:r>
              <a:rPr lang="de-DE" dirty="0" err="1" smtClean="0"/>
              <a:t>locally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 </a:t>
            </a:r>
            <a:r>
              <a:rPr lang="de-DE" dirty="0" err="1" smtClean="0"/>
              <a:t>himself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In </a:t>
            </a:r>
            <a:r>
              <a:rPr lang="de-DE" dirty="0" err="1" smtClean="0"/>
              <a:t>particular</a:t>
            </a:r>
            <a:r>
              <a:rPr lang="de-DE" dirty="0" smtClean="0"/>
              <a:t>,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produced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walkers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walkers</a:t>
            </a:r>
            <a:r>
              <a:rPr lang="de-DE" dirty="0" smtClean="0"/>
              <a:t> (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de-DE" dirty="0"/>
              <a:t>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simple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describes</a:t>
            </a:r>
            <a:r>
              <a:rPr lang="de-DE" dirty="0"/>
              <a:t>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behaviour</a:t>
            </a: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8162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Simplified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Equation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of</a:t>
            </a:r>
            <a:r>
              <a:rPr lang="de-CH" dirty="0" smtClean="0">
                <a:latin typeface="Arial" charset="0"/>
              </a:rPr>
              <a:t> Motion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E5464E-5503-2449-9DD6-7EBA9916FC72}" type="datetime1">
              <a:rPr lang="de-DE"/>
              <a:pPr eaLnBrk="1" hangingPunct="1"/>
              <a:t>21.10.13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</a:t>
            </a:r>
            <a:r>
              <a:rPr lang="de-DE" altLang="de-DE" dirty="0" smtClean="0"/>
              <a:t>(Philip Brambring, Lukas Fröhlich)</a:t>
            </a:r>
            <a:r>
              <a:rPr lang="de-DE" altLang="de-DE" dirty="0" smtClean="0"/>
              <a:t>)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3</a:t>
            </a:fld>
            <a:endParaRPr lang="de-DE"/>
          </a:p>
        </p:txBody>
      </p:sp>
      <p:cxnSp>
        <p:nvCxnSpPr>
          <p:cNvPr id="7" name="Gewinkelte Verbindung 6"/>
          <p:cNvCxnSpPr/>
          <p:nvPr/>
        </p:nvCxnSpPr>
        <p:spPr>
          <a:xfrm rot="5400000" flipH="1" flipV="1">
            <a:off x="463847" y="3749030"/>
            <a:ext cx="1539422" cy="45254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12"/>
          <p:cNvCxnSpPr/>
          <p:nvPr/>
        </p:nvCxnSpPr>
        <p:spPr>
          <a:xfrm rot="5400000" flipH="1" flipV="1">
            <a:off x="1814197" y="3493562"/>
            <a:ext cx="1539421" cy="9634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/>
          <p:nvPr/>
        </p:nvCxnSpPr>
        <p:spPr>
          <a:xfrm rot="5400000" flipH="1" flipV="1">
            <a:off x="5953544" y="3448137"/>
            <a:ext cx="1539422" cy="10543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 rot="5400000" flipH="1" flipV="1">
            <a:off x="7443870" y="3975304"/>
            <a:ext cx="1539426" cy="1"/>
          </a:xfrm>
          <a:prstGeom prst="bentConnector3">
            <a:avLst/>
          </a:prstGeom>
          <a:ln w="19050">
            <a:solidFill>
              <a:schemeClr val="tx1"/>
            </a:solidFill>
            <a:headEnd type="none" w="med" len="med"/>
            <a:tailEnd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525543" y="4871801"/>
            <a:ext cx="9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velocity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1649625" y="4857202"/>
            <a:ext cx="100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desired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3142318" y="4917968"/>
            <a:ext cx="115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desired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endParaRPr lang="de-DE" dirty="0"/>
          </a:p>
        </p:txBody>
      </p:sp>
      <p:sp>
        <p:nvSpPr>
          <p:cNvPr id="8192" name="Textfeld 8191"/>
          <p:cNvSpPr txBox="1"/>
          <p:nvPr/>
        </p:nvSpPr>
        <p:spPr>
          <a:xfrm>
            <a:off x="5933320" y="4917967"/>
            <a:ext cx="143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scaling</a:t>
            </a:r>
            <a:r>
              <a:rPr lang="de-DE" dirty="0" smtClean="0"/>
              <a:t> </a:t>
            </a:r>
            <a:r>
              <a:rPr lang="de-DE" dirty="0" err="1" smtClean="0"/>
              <a:t>coefficient</a:t>
            </a:r>
            <a:endParaRPr lang="de-DE" dirty="0"/>
          </a:p>
        </p:txBody>
      </p:sp>
      <p:sp>
        <p:nvSpPr>
          <p:cNvPr id="8193" name="Textfeld 8192"/>
          <p:cNvSpPr txBox="1"/>
          <p:nvPr/>
        </p:nvSpPr>
        <p:spPr>
          <a:xfrm>
            <a:off x="7459686" y="4917968"/>
            <a:ext cx="152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randomized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endParaRPr lang="de-DE" dirty="0"/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3605776" y="3205591"/>
            <a:ext cx="0" cy="153942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winkelte Verbindung 47"/>
          <p:cNvCxnSpPr/>
          <p:nvPr/>
        </p:nvCxnSpPr>
        <p:spPr>
          <a:xfrm rot="16200000" flipV="1">
            <a:off x="3851121" y="3647317"/>
            <a:ext cx="1539422" cy="655972"/>
          </a:xfrm>
          <a:prstGeom prst="bentConnector3">
            <a:avLst/>
          </a:prstGeom>
          <a:ln w="19050">
            <a:solidFill>
              <a:schemeClr val="tx1"/>
            </a:solidFill>
            <a:headEnd type="none" w="med" len="med"/>
            <a:tailEnd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Textfeld 8209"/>
          <p:cNvSpPr txBox="1"/>
          <p:nvPr/>
        </p:nvSpPr>
        <p:spPr>
          <a:xfrm>
            <a:off x="4572000" y="4871801"/>
            <a:ext cx="112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ground</a:t>
            </a:r>
            <a:r>
              <a:rPr lang="de-DE" dirty="0" smtClean="0"/>
              <a:t> potential </a:t>
            </a:r>
            <a:endParaRPr lang="de-DE" dirty="0"/>
          </a:p>
        </p:txBody>
      </p:sp>
      <p:pic>
        <p:nvPicPr>
          <p:cNvPr id="8212" name="Bild 821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2538692"/>
            <a:ext cx="8820150" cy="72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810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1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DE23A0C-A799-E746-8DC1-C29ED98A81B5}" type="datetime1">
              <a:rPr lang="de-DE"/>
              <a:pPr eaLnBrk="1" hangingPunct="1"/>
              <a:t>21.10.13</a:t>
            </a:fld>
            <a:endParaRPr lang="de-DE"/>
          </a:p>
        </p:txBody>
      </p:sp>
      <p:sp>
        <p:nvSpPr>
          <p:cNvPr id="11267" name="Fußzeilenplatzhalter 2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</a:t>
            </a:r>
            <a:r>
              <a:rPr lang="de-DE" altLang="de-DE" dirty="0" smtClean="0"/>
              <a:t>(Philip Brambring, Lukas Fröhlich)</a:t>
            </a:r>
            <a:r>
              <a:rPr lang="de-DE" altLang="de-DE" dirty="0" smtClean="0"/>
              <a:t>)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FACFD3-9C3F-A845-8636-0CC93335DE5C}" type="slidenum">
              <a:rPr lang="de-DE"/>
              <a:pPr eaLnBrk="1" hangingPunct="1"/>
              <a:t>4</a:t>
            </a:fld>
            <a:endParaRPr lang="de-DE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32" y="1887298"/>
            <a:ext cx="4737100" cy="34417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780" y="3153432"/>
            <a:ext cx="3049419" cy="2956242"/>
          </a:xfrm>
          <a:prstGeom prst="rect">
            <a:avLst/>
          </a:prstGeom>
        </p:spPr>
      </p:pic>
      <p:sp>
        <p:nvSpPr>
          <p:cNvPr id="9" name="Titel 5"/>
          <p:cNvSpPr txBox="1">
            <a:spLocks/>
          </p:cNvSpPr>
          <p:nvPr/>
        </p:nvSpPr>
        <p:spPr>
          <a:xfrm>
            <a:off x="323850" y="620713"/>
            <a:ext cx="8496300" cy="971550"/>
          </a:xfrm>
          <a:prstGeom prst="rect">
            <a:avLst/>
          </a:prstGeom>
        </p:spPr>
        <p:txBody>
          <a:bodyPr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dirty="0" err="1" smtClean="0">
                <a:latin typeface="Arial" charset="0"/>
              </a:rPr>
              <a:t>Example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of</a:t>
            </a:r>
            <a:r>
              <a:rPr lang="de-CH" dirty="0" smtClean="0">
                <a:latin typeface="Arial" charset="0"/>
              </a:rPr>
              <a:t> a Potential Field</a:t>
            </a:r>
            <a:endParaRPr lang="de-CH" dirty="0"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26556" y="5740342"/>
            <a:ext cx="152697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food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893831" y="1901567"/>
            <a:ext cx="77062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trails</a:t>
            </a:r>
            <a:endParaRPr lang="de-DE" dirty="0"/>
          </a:p>
        </p:txBody>
      </p:sp>
      <p:cxnSp>
        <p:nvCxnSpPr>
          <p:cNvPr id="12" name="Gerade Verbindung 11"/>
          <p:cNvCxnSpPr>
            <a:stCxn id="4" idx="3"/>
          </p:cNvCxnSpPr>
          <p:nvPr/>
        </p:nvCxnSpPr>
        <p:spPr>
          <a:xfrm flipV="1">
            <a:off x="3453529" y="5165349"/>
            <a:ext cx="2697176" cy="759659"/>
          </a:xfrm>
          <a:prstGeom prst="line">
            <a:avLst/>
          </a:prstGeom>
          <a:ln w="28575" cmpd="sng">
            <a:solidFill>
              <a:schemeClr val="accent3"/>
            </a:solidFill>
            <a:headEnd type="none" w="med" len="med"/>
            <a:tailEnd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stCxn id="5" idx="2"/>
          </p:cNvCxnSpPr>
          <p:nvPr/>
        </p:nvCxnSpPr>
        <p:spPr>
          <a:xfrm>
            <a:off x="6279142" y="2270899"/>
            <a:ext cx="0" cy="1367676"/>
          </a:xfrm>
          <a:prstGeom prst="line">
            <a:avLst/>
          </a:prstGeom>
          <a:ln w="28575" cmpd="sng">
            <a:solidFill>
              <a:schemeClr val="accent3"/>
            </a:solidFill>
            <a:headEnd type="none" w="med" len="med"/>
            <a:tailEnd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stCxn id="5" idx="1"/>
          </p:cNvCxnSpPr>
          <p:nvPr/>
        </p:nvCxnSpPr>
        <p:spPr>
          <a:xfrm flipH="1">
            <a:off x="3453529" y="2086233"/>
            <a:ext cx="2440302" cy="1552342"/>
          </a:xfrm>
          <a:prstGeom prst="line">
            <a:avLst/>
          </a:prstGeom>
          <a:ln w="28575" cmpd="sng">
            <a:solidFill>
              <a:schemeClr val="accent3"/>
            </a:solidFill>
            <a:headEnd type="none" w="med" len="med"/>
            <a:tailEnd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4" idx="0"/>
          </p:cNvCxnSpPr>
          <p:nvPr/>
        </p:nvCxnSpPr>
        <p:spPr>
          <a:xfrm flipV="1">
            <a:off x="2690043" y="3410272"/>
            <a:ext cx="0" cy="2330070"/>
          </a:xfrm>
          <a:prstGeom prst="line">
            <a:avLst/>
          </a:prstGeom>
          <a:ln w="28575" cmpd="sng">
            <a:solidFill>
              <a:schemeClr val="accent3"/>
            </a:solidFill>
            <a:headEnd type="none" w="med" len="med"/>
            <a:tailEnd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Trail</a:t>
            </a:r>
            <a:r>
              <a:rPr lang="de-CH" dirty="0" smtClean="0">
                <a:latin typeface="Arial" charset="0"/>
              </a:rPr>
              <a:t> Formation </a:t>
            </a:r>
            <a:r>
              <a:rPr lang="de-CH" dirty="0" err="1" smtClean="0">
                <a:latin typeface="Arial" charset="0"/>
              </a:rPr>
              <a:t>of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Ants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E5464E-5503-2449-9DD6-7EBA9916FC72}" type="datetime1">
              <a:rPr lang="de-DE"/>
              <a:pPr eaLnBrk="1" hangingPunct="1"/>
              <a:t>21.10.13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</a:t>
            </a:r>
            <a:r>
              <a:rPr lang="de-DE" altLang="de-DE" dirty="0" smtClean="0"/>
              <a:t>(Philip Brambring, Lukas Fröhlich)</a:t>
            </a:r>
            <a:r>
              <a:rPr lang="de-DE" altLang="de-DE" dirty="0" smtClean="0"/>
              <a:t>)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5</a:t>
            </a:fld>
            <a:endParaRPr lang="de-DE"/>
          </a:p>
        </p:txBody>
      </p:sp>
      <p:pic>
        <p:nvPicPr>
          <p:cNvPr id="10" name="Bild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8" y="2735897"/>
            <a:ext cx="8142847" cy="401720"/>
          </a:xfrm>
          <a:prstGeom prst="rect">
            <a:avLst/>
          </a:prstGeom>
        </p:spPr>
      </p:pic>
      <p:pic>
        <p:nvPicPr>
          <p:cNvPr id="4" name="Bild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70" y="4123717"/>
            <a:ext cx="671457" cy="149288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396447" y="3995297"/>
            <a:ext cx="3567694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pheromone</a:t>
            </a:r>
            <a:r>
              <a:rPr lang="de-DE" dirty="0" smtClean="0"/>
              <a:t> </a:t>
            </a:r>
            <a:r>
              <a:rPr lang="de-DE" i="1" dirty="0" smtClean="0">
                <a:latin typeface="Times"/>
                <a:cs typeface="Times"/>
              </a:rPr>
              <a:t>i</a:t>
            </a:r>
          </a:p>
          <a:p>
            <a:pPr>
              <a:lnSpc>
                <a:spcPct val="140000"/>
              </a:lnSpc>
            </a:pPr>
            <a:r>
              <a:rPr lang="de-DE" dirty="0" smtClean="0">
                <a:latin typeface="Arial"/>
                <a:cs typeface="Arial"/>
              </a:rPr>
              <a:t>Initial </a:t>
            </a:r>
            <a:r>
              <a:rPr lang="de-DE" dirty="0" err="1" smtClean="0">
                <a:latin typeface="Arial"/>
                <a:cs typeface="Arial"/>
              </a:rPr>
              <a:t>production</a:t>
            </a:r>
            <a:endParaRPr lang="de-DE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de-DE" dirty="0" err="1" smtClean="0">
                <a:latin typeface="Arial"/>
                <a:cs typeface="Arial"/>
              </a:rPr>
              <a:t>Decay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parameter</a:t>
            </a:r>
            <a:endParaRPr lang="de-DE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de-DE" dirty="0" smtClean="0">
                <a:latin typeface="Arial"/>
                <a:cs typeface="Arial"/>
              </a:rPr>
              <a:t>Start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production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4124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Driving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>
                <a:latin typeface="Arial" charset="0"/>
              </a:rPr>
              <a:t>F</a:t>
            </a:r>
            <a:r>
              <a:rPr lang="de-CH" dirty="0" smtClean="0">
                <a:latin typeface="Arial" charset="0"/>
              </a:rPr>
              <a:t>orce </a:t>
            </a:r>
            <a:r>
              <a:rPr lang="de-CH" dirty="0" err="1" smtClean="0">
                <a:latin typeface="Arial" charset="0"/>
              </a:rPr>
              <a:t>and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Desired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Direction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E5464E-5503-2449-9DD6-7EBA9916FC72}" type="datetime1">
              <a:rPr lang="de-DE"/>
              <a:pPr eaLnBrk="1" hangingPunct="1"/>
              <a:t>21.10.13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</a:t>
            </a:r>
            <a:r>
              <a:rPr lang="de-DE" altLang="de-DE" dirty="0" smtClean="0"/>
              <a:t>(Philip Brambring, Lukas Fröhlich)</a:t>
            </a:r>
            <a:r>
              <a:rPr lang="de-DE" altLang="de-DE" dirty="0" smtClean="0"/>
              <a:t>)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6</a:t>
            </a:fld>
            <a:endParaRPr lang="de-DE"/>
          </a:p>
        </p:txBody>
      </p:sp>
      <p:pic>
        <p:nvPicPr>
          <p:cNvPr id="11" name="Bild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38" y="4131932"/>
            <a:ext cx="7455323" cy="1472825"/>
          </a:xfrm>
          <a:prstGeom prst="rect">
            <a:avLst/>
          </a:prstGeom>
        </p:spPr>
      </p:pic>
      <p:pic>
        <p:nvPicPr>
          <p:cNvPr id="12" name="Bild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27" y="2388608"/>
            <a:ext cx="3751146" cy="6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063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1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DE23A0C-A799-E746-8DC1-C29ED98A81B5}" type="datetime1">
              <a:rPr lang="de-DE"/>
              <a:pPr eaLnBrk="1" hangingPunct="1"/>
              <a:t>21.10.13</a:t>
            </a:fld>
            <a:endParaRPr lang="de-DE"/>
          </a:p>
        </p:txBody>
      </p:sp>
      <p:sp>
        <p:nvSpPr>
          <p:cNvPr id="11267" name="Fußzeilenplatzhalter 2"/>
          <p:cNvSpPr>
            <a:spLocks noGrp="1"/>
          </p:cNvSpPr>
          <p:nvPr>
            <p:ph type="ftr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</a:t>
            </a:r>
            <a:r>
              <a:rPr lang="de-DE" altLang="de-DE" dirty="0" smtClean="0"/>
              <a:t>(</a:t>
            </a:r>
            <a:r>
              <a:rPr lang="de-DE" altLang="de-DE" dirty="0" smtClean="0"/>
              <a:t>Philip Brambring, Lukas Fröhlich</a:t>
            </a:r>
            <a:r>
              <a:rPr lang="de-DE" altLang="de-DE" dirty="0" smtClean="0"/>
              <a:t>)</a:t>
            </a:r>
            <a:r>
              <a:rPr lang="de-DE" altLang="de-DE" dirty="0" smtClean="0"/>
              <a:t>)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FACFD3-9C3F-A845-8636-0CC93335DE5C}" type="slidenum">
              <a:rPr lang="de-DE"/>
              <a:pPr eaLnBrk="1" hangingPunct="1"/>
              <a:t>7</a:t>
            </a:fld>
            <a:endParaRPr lang="de-DE"/>
          </a:p>
        </p:txBody>
      </p:sp>
      <p:sp>
        <p:nvSpPr>
          <p:cNvPr id="9" name="Titel 5"/>
          <p:cNvSpPr txBox="1">
            <a:spLocks/>
          </p:cNvSpPr>
          <p:nvPr/>
        </p:nvSpPr>
        <p:spPr>
          <a:xfrm>
            <a:off x="323850" y="620713"/>
            <a:ext cx="8496300" cy="971550"/>
          </a:xfrm>
          <a:prstGeom prst="rect">
            <a:avLst/>
          </a:prstGeom>
        </p:spPr>
        <p:txBody>
          <a:bodyPr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dirty="0" smtClean="0">
                <a:latin typeface="Arial" charset="0"/>
              </a:rPr>
              <a:t>Experiment </a:t>
            </a:r>
            <a:r>
              <a:rPr lang="de-CH" dirty="0" err="1" smtClean="0">
                <a:latin typeface="Arial" charset="0"/>
              </a:rPr>
              <a:t>vs</a:t>
            </a:r>
            <a:r>
              <a:rPr lang="de-CH" dirty="0">
                <a:latin typeface="Arial" charset="0"/>
              </a:rPr>
              <a:t> </a:t>
            </a:r>
            <a:r>
              <a:rPr lang="de-CH" dirty="0" smtClean="0">
                <a:latin typeface="Arial" charset="0"/>
              </a:rPr>
              <a:t>Model</a:t>
            </a:r>
            <a:endParaRPr lang="de-CH" dirty="0">
              <a:latin typeface="Arial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2342482"/>
            <a:ext cx="2735510" cy="2931983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381" y="2131417"/>
            <a:ext cx="3124270" cy="321439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46450" y="5721837"/>
            <a:ext cx="7775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D. Helbing et al., </a:t>
            </a:r>
            <a:r>
              <a:rPr lang="de-DE" sz="1000" dirty="0" err="1" smtClean="0"/>
              <a:t>Active</a:t>
            </a:r>
            <a:r>
              <a:rPr lang="de-DE" sz="1000" dirty="0" smtClean="0"/>
              <a:t> Walker Model </a:t>
            </a:r>
            <a:r>
              <a:rPr lang="de-DE" sz="1000" dirty="0" err="1" smtClean="0"/>
              <a:t>for</a:t>
            </a:r>
            <a:r>
              <a:rPr lang="de-DE" sz="1000" dirty="0" smtClean="0"/>
              <a:t> </a:t>
            </a:r>
            <a:r>
              <a:rPr lang="de-DE" sz="1000" dirty="0" err="1" smtClean="0"/>
              <a:t>the</a:t>
            </a:r>
            <a:r>
              <a:rPr lang="de-DE" sz="1000" dirty="0" smtClean="0"/>
              <a:t> Formation </a:t>
            </a:r>
            <a:r>
              <a:rPr lang="de-DE" sz="1000" dirty="0" err="1" smtClean="0"/>
              <a:t>of</a:t>
            </a:r>
            <a:r>
              <a:rPr lang="de-DE" sz="1000" dirty="0" smtClean="0"/>
              <a:t> Human </a:t>
            </a:r>
            <a:r>
              <a:rPr lang="de-DE" sz="1000" dirty="0" err="1" smtClean="0"/>
              <a:t>and</a:t>
            </a:r>
            <a:r>
              <a:rPr lang="de-DE" sz="1000" dirty="0" smtClean="0"/>
              <a:t> </a:t>
            </a:r>
            <a:r>
              <a:rPr lang="de-DE" sz="1000" dirty="0" err="1" smtClean="0"/>
              <a:t>Animal</a:t>
            </a:r>
            <a:r>
              <a:rPr lang="de-DE" sz="1000" dirty="0" smtClean="0"/>
              <a:t> </a:t>
            </a:r>
            <a:r>
              <a:rPr lang="de-DE" sz="1000" dirty="0" err="1" smtClean="0"/>
              <a:t>Trail</a:t>
            </a:r>
            <a:r>
              <a:rPr lang="de-DE" sz="1000" dirty="0" smtClean="0"/>
              <a:t> Systems. </a:t>
            </a:r>
            <a:r>
              <a:rPr lang="de-DE" sz="1000" i="1" dirty="0" err="1" smtClean="0"/>
              <a:t>Physical</a:t>
            </a:r>
            <a:r>
              <a:rPr lang="de-DE" sz="1000" i="1" dirty="0" smtClean="0"/>
              <a:t> Review, 1997;56:2527-2539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3557306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Trail</a:t>
            </a:r>
            <a:r>
              <a:rPr lang="de-CH" dirty="0" smtClean="0">
                <a:latin typeface="Arial" charset="0"/>
              </a:rPr>
              <a:t> Formation </a:t>
            </a:r>
            <a:r>
              <a:rPr lang="de-CH" dirty="0" err="1" smtClean="0">
                <a:latin typeface="Arial" charset="0"/>
              </a:rPr>
              <a:t>of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Humans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E5464E-5503-2449-9DD6-7EBA9916FC72}" type="datetime1">
              <a:rPr lang="de-DE"/>
              <a:pPr eaLnBrk="1" hangingPunct="1"/>
              <a:t>21.10.13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</a:t>
            </a:r>
            <a:r>
              <a:rPr lang="de-DE" altLang="de-DE" dirty="0" smtClean="0"/>
              <a:t>(Philip Brambring, Lukas Fröhlich)</a:t>
            </a:r>
            <a:r>
              <a:rPr lang="de-DE" altLang="de-DE" dirty="0" smtClean="0"/>
              <a:t>)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396446" y="3995297"/>
            <a:ext cx="4383891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de-DE" dirty="0" err="1" smtClean="0"/>
              <a:t>Strength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markings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footprints</a:t>
            </a:r>
            <a:endParaRPr lang="de-DE" dirty="0" smtClean="0">
              <a:latin typeface="Times"/>
              <a:cs typeface="Times"/>
            </a:endParaRPr>
          </a:p>
          <a:p>
            <a:pPr>
              <a:lnSpc>
                <a:spcPct val="140000"/>
              </a:lnSpc>
            </a:pPr>
            <a:r>
              <a:rPr lang="de-DE" dirty="0" err="1" smtClean="0">
                <a:latin typeface="Arial"/>
                <a:cs typeface="Arial"/>
              </a:rPr>
              <a:t>Intensity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clearing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vegetation</a:t>
            </a:r>
            <a:endParaRPr lang="de-DE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de-DE" dirty="0" err="1" smtClean="0">
                <a:latin typeface="Arial"/>
                <a:cs typeface="Arial"/>
              </a:rPr>
              <a:t>Clarity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an </a:t>
            </a:r>
            <a:r>
              <a:rPr lang="de-DE" dirty="0" err="1" smtClean="0">
                <a:latin typeface="Arial"/>
                <a:cs typeface="Arial"/>
              </a:rPr>
              <a:t>existing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trail</a:t>
            </a:r>
            <a:endParaRPr lang="de-DE" dirty="0" smtClean="0"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r>
              <a:rPr lang="de-DE" dirty="0" smtClean="0">
                <a:latin typeface="Arial"/>
                <a:cs typeface="Arial"/>
              </a:rPr>
              <a:t>Maximum </a:t>
            </a:r>
            <a:r>
              <a:rPr lang="de-DE" dirty="0" err="1" smtClean="0">
                <a:latin typeface="Arial"/>
                <a:cs typeface="Arial"/>
              </a:rPr>
              <a:t>reachable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clarity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trail</a:t>
            </a:r>
            <a:endParaRPr lang="de-DE" dirty="0" smtClean="0">
              <a:latin typeface="Arial"/>
              <a:cs typeface="Arial"/>
            </a:endParaRPr>
          </a:p>
        </p:txBody>
      </p:sp>
      <p:pic>
        <p:nvPicPr>
          <p:cNvPr id="3" name="Bild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49" y="4123717"/>
            <a:ext cx="1285143" cy="1484390"/>
          </a:xfrm>
          <a:prstGeom prst="rect">
            <a:avLst/>
          </a:prstGeom>
        </p:spPr>
      </p:pic>
      <p:pic>
        <p:nvPicPr>
          <p:cNvPr id="4" name="Bild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358781"/>
            <a:ext cx="6527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1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</a:rPr>
              <a:t>Desired</a:t>
            </a:r>
            <a:r>
              <a:rPr lang="de-CH" dirty="0" smtClean="0">
                <a:latin typeface="Arial" charset="0"/>
              </a:rPr>
              <a:t> </a:t>
            </a:r>
            <a:r>
              <a:rPr lang="de-CH" dirty="0" err="1" smtClean="0">
                <a:latin typeface="Arial" charset="0"/>
              </a:rPr>
              <a:t>Direction</a:t>
            </a:r>
            <a:endParaRPr lang="de-CH" dirty="0">
              <a:latin typeface="Arial" charset="0"/>
            </a:endParaRPr>
          </a:p>
        </p:txBody>
      </p:sp>
      <p:sp>
        <p:nvSpPr>
          <p:cNvPr id="8195" name="Datumsplatzhalter 2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E5464E-5503-2449-9DD6-7EBA9916FC72}" type="datetime1">
              <a:rPr lang="de-DE"/>
              <a:pPr eaLnBrk="1" hangingPunct="1"/>
              <a:t>21.10.13</a:t>
            </a:fld>
            <a:endParaRPr lang="de-DE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/>
              <a:t>(</a:t>
            </a:r>
            <a:r>
              <a:rPr lang="de-DE" altLang="de-DE" dirty="0" smtClean="0"/>
              <a:t>(Philip Brambring, Lukas Fröhlich)</a:t>
            </a:r>
            <a:r>
              <a:rPr lang="de-DE" altLang="de-DE" dirty="0" smtClean="0"/>
              <a:t>)</a:t>
            </a:r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F15C06-C880-8547-A4AF-84416F50197E}" type="slidenum">
              <a:rPr lang="de-DE"/>
              <a:pPr eaLnBrk="1" hangingPunct="1"/>
              <a:t>9</a:t>
            </a:fld>
            <a:endParaRPr lang="de-DE"/>
          </a:p>
        </p:txBody>
      </p:sp>
      <p:pic>
        <p:nvPicPr>
          <p:cNvPr id="3" name="Bild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7" y="4785408"/>
            <a:ext cx="7307385" cy="1189087"/>
          </a:xfrm>
          <a:prstGeom prst="rect">
            <a:avLst/>
          </a:prstGeom>
        </p:spPr>
      </p:pic>
      <p:pic>
        <p:nvPicPr>
          <p:cNvPr id="4" name="Bild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4" y="2510061"/>
            <a:ext cx="3200996" cy="6842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3231" y="1992932"/>
            <a:ext cx="25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Destination potential:</a:t>
            </a:r>
            <a:endParaRPr lang="de-DE" dirty="0"/>
          </a:p>
        </p:txBody>
      </p:sp>
      <p:pic>
        <p:nvPicPr>
          <p:cNvPr id="6" name="Bild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76" y="3519114"/>
            <a:ext cx="6310923" cy="8150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943230" y="301774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Trail</a:t>
            </a:r>
            <a:r>
              <a:rPr lang="de-DE" dirty="0" smtClean="0"/>
              <a:t> potential: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0222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D-GESS">
  <a:themeElements>
    <a:clrScheme name="ETH Zuerich - Fachwelt">
      <a:dk1>
        <a:sysClr val="windowText" lastClr="000000"/>
      </a:dk1>
      <a:lt1>
        <a:sysClr val="window" lastClr="FFFFFF"/>
      </a:lt1>
      <a:dk2>
        <a:srgbClr val="72791C"/>
      </a:dk2>
      <a:lt2>
        <a:srgbClr val="1269B0"/>
      </a:lt2>
      <a:accent1>
        <a:srgbClr val="91056A"/>
      </a:accent1>
      <a:accent2>
        <a:srgbClr val="6F6F64"/>
      </a:accent2>
      <a:accent3>
        <a:srgbClr val="A8322D"/>
      </a:accent3>
      <a:accent4>
        <a:srgbClr val="007A96"/>
      </a:accent4>
      <a:accent5>
        <a:srgbClr val="956013"/>
      </a:accent5>
      <a:accent6>
        <a:srgbClr val="FFFFFF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FA35ADEB9634DBAC661C8911DB1E2" ma:contentTypeVersion="0" ma:contentTypeDescription="Ein neues Dokument erstellen." ma:contentTypeScope="" ma:versionID="263c0e8807f5d6dc8ff3624c3fc923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82D22-8725-4CAF-A027-1DDFA92ED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879CF0-4BA3-4CD6-BAFF-A56651A25D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1406</Words>
  <Application>Microsoft Macintosh PowerPoint</Application>
  <PresentationFormat>Bildschirmpräsentation (4:3)</PresentationFormat>
  <Paragraphs>109</Paragraphs>
  <Slides>11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Presentation_D-GESS</vt:lpstr>
      <vt:lpstr>Active Walker Model for the Formation of Human and Animal Trail Systems</vt:lpstr>
      <vt:lpstr>Active Walker Explained</vt:lpstr>
      <vt:lpstr>Simplified Equation of Motion</vt:lpstr>
      <vt:lpstr>PowerPoint-Präsentation</vt:lpstr>
      <vt:lpstr>Trail Formation of Ants</vt:lpstr>
      <vt:lpstr>Driving Force and Desired Direction</vt:lpstr>
      <vt:lpstr>PowerPoint-Präsentation</vt:lpstr>
      <vt:lpstr>Trail Formation of Humans</vt:lpstr>
      <vt:lpstr>Desired Direction</vt:lpstr>
      <vt:lpstr>PowerPoint-Präsentation</vt:lpstr>
      <vt:lpstr>Questions?</vt:lpstr>
    </vt:vector>
  </TitlesOfParts>
  <Company>ETH Zuerich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Tina Cecconi</dc:creator>
  <cp:lastModifiedBy>Lukas Fröhlich</cp:lastModifiedBy>
  <cp:revision>26</cp:revision>
  <cp:lastPrinted>2013-06-08T11:22:51Z</cp:lastPrinted>
  <dcterms:created xsi:type="dcterms:W3CDTF">2013-09-17T13:32:17Z</dcterms:created>
  <dcterms:modified xsi:type="dcterms:W3CDTF">2013-10-21T08:19:53Z</dcterms:modified>
</cp:coreProperties>
</file>