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3" r:id="rId3"/>
  </p:sldMasterIdLst>
  <p:notesMasterIdLst>
    <p:notesMasterId r:id="rId53"/>
  </p:notesMasterIdLst>
  <p:sldIdLst>
    <p:sldId id="325" r:id="rId4"/>
    <p:sldId id="420" r:id="rId5"/>
    <p:sldId id="410" r:id="rId6"/>
    <p:sldId id="409" r:id="rId7"/>
    <p:sldId id="402" r:id="rId8"/>
    <p:sldId id="411" r:id="rId9"/>
    <p:sldId id="408" r:id="rId10"/>
    <p:sldId id="404" r:id="rId11"/>
    <p:sldId id="405" r:id="rId12"/>
    <p:sldId id="407" r:id="rId13"/>
    <p:sldId id="412" r:id="rId14"/>
    <p:sldId id="295" r:id="rId15"/>
    <p:sldId id="395" r:id="rId16"/>
    <p:sldId id="305" r:id="rId17"/>
    <p:sldId id="307" r:id="rId18"/>
    <p:sldId id="397" r:id="rId19"/>
    <p:sldId id="294" r:id="rId20"/>
    <p:sldId id="413" r:id="rId21"/>
    <p:sldId id="258" r:id="rId22"/>
    <p:sldId id="285" r:id="rId23"/>
    <p:sldId id="282" r:id="rId24"/>
    <p:sldId id="419" r:id="rId25"/>
    <p:sldId id="401" r:id="rId26"/>
    <p:sldId id="337" r:id="rId27"/>
    <p:sldId id="369" r:id="rId28"/>
    <p:sldId id="288" r:id="rId29"/>
    <p:sldId id="338" r:id="rId30"/>
    <p:sldId id="346" r:id="rId31"/>
    <p:sldId id="342" r:id="rId32"/>
    <p:sldId id="340" r:id="rId33"/>
    <p:sldId id="370" r:id="rId34"/>
    <p:sldId id="360" r:id="rId35"/>
    <p:sldId id="361" r:id="rId36"/>
    <p:sldId id="388" r:id="rId37"/>
    <p:sldId id="389" r:id="rId38"/>
    <p:sldId id="394" r:id="rId39"/>
    <p:sldId id="390" r:id="rId40"/>
    <p:sldId id="396" r:id="rId41"/>
    <p:sldId id="398" r:id="rId42"/>
    <p:sldId id="418" r:id="rId43"/>
    <p:sldId id="309" r:id="rId44"/>
    <p:sldId id="353" r:id="rId45"/>
    <p:sldId id="414" r:id="rId46"/>
    <p:sldId id="415" r:id="rId47"/>
    <p:sldId id="416" r:id="rId48"/>
    <p:sldId id="417" r:id="rId49"/>
    <p:sldId id="374" r:id="rId50"/>
    <p:sldId id="367" r:id="rId51"/>
    <p:sldId id="372" r:id="rId52"/>
  </p:sldIdLst>
  <p:sldSz cx="9144000" cy="6858000" type="screen4x3"/>
  <p:notesSz cx="6858000" cy="99456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0854" autoAdjust="0"/>
  </p:normalViewPr>
  <p:slideViewPr>
    <p:cSldViewPr>
      <p:cViewPr varScale="1">
        <p:scale>
          <a:sx n="70" d="100"/>
          <a:sy n="70" d="100"/>
        </p:scale>
        <p:origin x="-12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4613" y="0"/>
            <a:ext cx="29718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57348" name="Rectangle 4"/>
          <p:cNvSpPr>
            <a:spLocks noRo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724400"/>
            <a:ext cx="5486400" cy="44751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47213"/>
            <a:ext cx="29718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84613" y="9447213"/>
            <a:ext cx="29718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471EDB01-722E-40F7-82CE-80BCED158060}"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9447213"/>
            <a:ext cx="2971800" cy="496887"/>
          </a:xfrm>
          <a:prstGeom prst="rect">
            <a:avLst/>
          </a:prstGeom>
          <a:noFill/>
          <a:ln w="9525">
            <a:noFill/>
            <a:miter lim="800000"/>
            <a:headEnd/>
            <a:tailEnd/>
          </a:ln>
        </p:spPr>
        <p:txBody>
          <a:bodyPr anchor="b"/>
          <a:lstStyle/>
          <a:p>
            <a:pPr algn="r"/>
            <a:fld id="{5E4D4F25-5A2F-4203-83AD-F404BD431984}" type="slidenum">
              <a:rPr lang="de-DE" altLang="de-DE" sz="1200"/>
              <a:pPr algn="r"/>
              <a:t>1</a:t>
            </a:fld>
            <a:endParaRPr lang="de-DE" altLang="de-DE" sz="1200"/>
          </a:p>
        </p:txBody>
      </p:sp>
      <p:sp>
        <p:nvSpPr>
          <p:cNvPr id="58371" name="Rectangle 2"/>
          <p:cNvSpPr>
            <a:spLocks noGrp="1" noRot="1" noChangeAspect="1" noChangeArrowheads="1" noTextEdit="1"/>
          </p:cNvSpPr>
          <p:nvPr>
            <p:ph type="sldImg"/>
          </p:nvPr>
        </p:nvSpPr>
        <p:spPr>
          <a:xfrm>
            <a:off x="942975" y="746125"/>
            <a:ext cx="4970463" cy="3727450"/>
          </a:xfrm>
          <a:ln/>
        </p:spPr>
      </p:sp>
      <p:sp>
        <p:nvSpPr>
          <p:cNvPr id="58372" name="Rectangle 3"/>
          <p:cNvSpPr>
            <a:spLocks noGrp="1" noChangeArrowheads="1"/>
          </p:cNvSpPr>
          <p:nvPr>
            <p:ph type="body" idx="1"/>
          </p:nvPr>
        </p:nvSpPr>
        <p:spPr>
          <a:noFill/>
        </p:spPr>
        <p:txBody>
          <a:bodyPr/>
          <a:lstStyle/>
          <a:p>
            <a:pPr eaLnBrk="1" hangingPunct="1"/>
            <a:endParaRPr lang="en-US" alt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9447213"/>
            <a:ext cx="2971800" cy="496887"/>
          </a:xfrm>
          <a:prstGeom prst="rect">
            <a:avLst/>
          </a:prstGeom>
          <a:noFill/>
          <a:ln w="9525">
            <a:noFill/>
            <a:miter lim="800000"/>
            <a:headEnd/>
            <a:tailEnd/>
          </a:ln>
        </p:spPr>
        <p:txBody>
          <a:bodyPr anchor="b"/>
          <a:lstStyle/>
          <a:p>
            <a:pPr algn="r"/>
            <a:fld id="{602C8262-E195-455A-9875-9EFBC1940318}" type="slidenum">
              <a:rPr lang="de-DE" altLang="de-DE" sz="1200"/>
              <a:pPr algn="r"/>
              <a:t>20</a:t>
            </a:fld>
            <a:endParaRPr lang="de-DE" altLang="de-DE" sz="120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9447213"/>
            <a:ext cx="2971800" cy="496887"/>
          </a:xfrm>
          <a:prstGeom prst="rect">
            <a:avLst/>
          </a:prstGeom>
          <a:noFill/>
          <a:ln w="9525">
            <a:noFill/>
            <a:miter lim="800000"/>
            <a:headEnd/>
            <a:tailEnd/>
          </a:ln>
        </p:spPr>
        <p:txBody>
          <a:bodyPr anchor="b"/>
          <a:lstStyle/>
          <a:p>
            <a:pPr algn="r"/>
            <a:fld id="{110DA296-4FE9-438E-B138-E8B1D57C56E7}" type="slidenum">
              <a:rPr lang="de-DE" altLang="de-DE" sz="1200"/>
              <a:pPr algn="r"/>
              <a:t>10</a:t>
            </a:fld>
            <a:endParaRPr lang="de-DE" altLang="de-DE" sz="120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13739FC5-730B-464F-9B44-BFE0CA8CA5E4}" type="slidenum">
              <a:rPr lang="de-DE" altLang="de-DE" smtClean="0"/>
              <a:pPr/>
              <a:t>19</a:t>
            </a:fld>
            <a:endParaRPr lang="de-DE" altLang="de-DE"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9F62D99-BD8C-467A-A2C1-590CC5C57001}"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C9D116F-227F-4BA7-8E01-5EF1A547DA5C}"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4F25BC9-34F0-4277-A5FD-382F82D203D8}"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p:txBody>
          <a:bodyPr/>
          <a:lstStyle>
            <a:lvl1pPr>
              <a:defRPr/>
            </a:lvl1pPr>
          </a:lstStyle>
          <a:p>
            <a:pPr>
              <a:defRPr/>
            </a:pPr>
            <a:endParaRPr lang="de-CH"/>
          </a:p>
        </p:txBody>
      </p:sp>
      <p:sp>
        <p:nvSpPr>
          <p:cNvPr id="4" name="Fußzeilenplatzhalter 3"/>
          <p:cNvSpPr>
            <a:spLocks noGrp="1"/>
          </p:cNvSpPr>
          <p:nvPr>
            <p:ph type="ftr" sz="quarter" idx="11"/>
          </p:nvPr>
        </p:nvSpPr>
        <p:spPr/>
        <p:txBody>
          <a:bodyPr/>
          <a:lstStyle>
            <a:lvl1pPr>
              <a:defRPr/>
            </a:lvl1pPr>
          </a:lstStyle>
          <a:p>
            <a:pPr>
              <a:defRPr/>
            </a:pPr>
            <a:endParaRPr lang="de-CH"/>
          </a:p>
        </p:txBody>
      </p:sp>
      <p:sp>
        <p:nvSpPr>
          <p:cNvPr id="5" name="Foliennummernplatzhalter 4"/>
          <p:cNvSpPr>
            <a:spLocks noGrp="1"/>
          </p:cNvSpPr>
          <p:nvPr>
            <p:ph type="sldNum" sz="quarter" idx="12"/>
          </p:nvPr>
        </p:nvSpPr>
        <p:spPr/>
        <p:txBody>
          <a:bodyPr/>
          <a:lstStyle>
            <a:lvl1pPr>
              <a:defRPr/>
            </a:lvl1pPr>
          </a:lstStyle>
          <a:p>
            <a:pPr>
              <a:defRPr/>
            </a:pPr>
            <a:fld id="{BBB725B8-B2F0-49CB-9940-EB858BDC5F82}" type="slidenum">
              <a:rPr lang="de-CH"/>
              <a:pPr>
                <a:defRPr/>
              </a:pPr>
              <a:t>‹#›</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542D632-E81F-496C-B8AB-0F9E83CA3005}"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57263"/>
            <a:ext cx="2095500" cy="5472112"/>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0" y="957263"/>
            <a:ext cx="6134100"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1215AB6-A870-4E20-ACFC-066E7353112C}" type="slidenum">
              <a:rPr lang="de-DE"/>
              <a:pPr>
                <a:defRPr/>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57263"/>
            <a:ext cx="2095500" cy="5472112"/>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0" y="957263"/>
            <a:ext cx="6134100"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0999671-AFD8-4EAC-8E3A-C803B6A3D19A}"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C117D90D-F3C4-4CDC-892C-0FB76B9E463F}"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B419C272-AADC-4291-B4E3-E6D61D67B2E0}"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B4DCA9C-D763-46BB-880A-15E740AC70B9}"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40A1D51-C312-4620-8197-A1ED79648FB4}"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0B71B9A-2B41-4EAA-B28F-88325D7E1CE6}"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620CCE4-4C4D-48A1-AE31-DCF49DCBAF7D}"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Grafik 20" descr="footer.jpg"/>
          <p:cNvPicPr>
            <a:picLocks noChangeAspect="1"/>
          </p:cNvPicPr>
          <p:nvPr userDrawn="1"/>
        </p:nvPicPr>
        <p:blipFill>
          <a:blip r:embed="rId13" cstate="print"/>
          <a:srcRect l="307" r="360" b="8740"/>
          <a:stretch>
            <a:fillRect/>
          </a:stretch>
        </p:blipFill>
        <p:spPr bwMode="auto">
          <a:xfrm>
            <a:off x="0" y="6577013"/>
            <a:ext cx="9144000" cy="295275"/>
          </a:xfrm>
          <a:prstGeom prst="rect">
            <a:avLst/>
          </a:prstGeom>
          <a:noFill/>
          <a:ln w="9525">
            <a:noFill/>
            <a:miter lim="800000"/>
            <a:headEnd/>
            <a:tailEnd/>
          </a:ln>
        </p:spPr>
      </p:pic>
      <p:sp>
        <p:nvSpPr>
          <p:cNvPr id="2051" name="Line 16"/>
          <p:cNvSpPr>
            <a:spLocks noChangeShapeType="1"/>
          </p:cNvSpPr>
          <p:nvPr userDrawn="1"/>
        </p:nvSpPr>
        <p:spPr bwMode="auto">
          <a:xfrm>
            <a:off x="8763000" y="-11113"/>
            <a:ext cx="0" cy="150813"/>
          </a:xfrm>
          <a:prstGeom prst="line">
            <a:avLst/>
          </a:prstGeom>
          <a:noFill/>
          <a:ln w="6350">
            <a:solidFill>
              <a:schemeClr val="accent1"/>
            </a:solidFill>
            <a:round/>
            <a:headEnd/>
            <a:tailEnd/>
          </a:ln>
        </p:spPr>
        <p:txBody>
          <a:bodyPr/>
          <a:lstStyle/>
          <a:p>
            <a:endParaRPr lang="cs-CZ"/>
          </a:p>
        </p:txBody>
      </p:sp>
      <p:sp>
        <p:nvSpPr>
          <p:cNvPr id="2052" name="Line 17"/>
          <p:cNvSpPr>
            <a:spLocks noChangeShapeType="1"/>
          </p:cNvSpPr>
          <p:nvPr userDrawn="1"/>
        </p:nvSpPr>
        <p:spPr bwMode="auto">
          <a:xfrm>
            <a:off x="7092950" y="-11113"/>
            <a:ext cx="0" cy="150813"/>
          </a:xfrm>
          <a:prstGeom prst="line">
            <a:avLst/>
          </a:prstGeom>
          <a:noFill/>
          <a:ln w="6350">
            <a:solidFill>
              <a:schemeClr val="accent1"/>
            </a:solidFill>
            <a:round/>
            <a:headEnd/>
            <a:tailEnd/>
          </a:ln>
        </p:spPr>
        <p:txBody>
          <a:bodyPr/>
          <a:lstStyle/>
          <a:p>
            <a:endParaRPr lang="cs-CZ"/>
          </a:p>
        </p:txBody>
      </p:sp>
      <p:sp>
        <p:nvSpPr>
          <p:cNvPr id="2053" name="Line 18"/>
          <p:cNvSpPr>
            <a:spLocks noChangeShapeType="1"/>
          </p:cNvSpPr>
          <p:nvPr userDrawn="1"/>
        </p:nvSpPr>
        <p:spPr bwMode="auto">
          <a:xfrm>
            <a:off x="5422900" y="-11113"/>
            <a:ext cx="0" cy="150813"/>
          </a:xfrm>
          <a:prstGeom prst="line">
            <a:avLst/>
          </a:prstGeom>
          <a:noFill/>
          <a:ln w="6350">
            <a:solidFill>
              <a:schemeClr val="accent1"/>
            </a:solidFill>
            <a:round/>
            <a:headEnd/>
            <a:tailEnd/>
          </a:ln>
        </p:spPr>
        <p:txBody>
          <a:bodyPr/>
          <a:lstStyle/>
          <a:p>
            <a:endParaRPr lang="cs-CZ"/>
          </a:p>
        </p:txBody>
      </p:sp>
      <p:sp>
        <p:nvSpPr>
          <p:cNvPr id="2054" name="Line 19"/>
          <p:cNvSpPr>
            <a:spLocks noChangeShapeType="1"/>
          </p:cNvSpPr>
          <p:nvPr userDrawn="1"/>
        </p:nvSpPr>
        <p:spPr bwMode="auto">
          <a:xfrm>
            <a:off x="3754438" y="-11113"/>
            <a:ext cx="0" cy="150813"/>
          </a:xfrm>
          <a:prstGeom prst="line">
            <a:avLst/>
          </a:prstGeom>
          <a:noFill/>
          <a:ln w="6350">
            <a:solidFill>
              <a:schemeClr val="accent1"/>
            </a:solidFill>
            <a:round/>
            <a:headEnd/>
            <a:tailEnd/>
          </a:ln>
        </p:spPr>
        <p:txBody>
          <a:bodyPr/>
          <a:lstStyle/>
          <a:p>
            <a:endParaRPr lang="cs-CZ"/>
          </a:p>
        </p:txBody>
      </p:sp>
      <p:sp>
        <p:nvSpPr>
          <p:cNvPr id="2055" name="Line 16"/>
          <p:cNvSpPr>
            <a:spLocks noChangeShapeType="1"/>
          </p:cNvSpPr>
          <p:nvPr userDrawn="1"/>
        </p:nvSpPr>
        <p:spPr bwMode="auto">
          <a:xfrm>
            <a:off x="2185988" y="6697663"/>
            <a:ext cx="0" cy="176212"/>
          </a:xfrm>
          <a:prstGeom prst="line">
            <a:avLst/>
          </a:prstGeom>
          <a:noFill/>
          <a:ln w="6350">
            <a:solidFill>
              <a:schemeClr val="bg1"/>
            </a:solidFill>
            <a:round/>
            <a:headEnd/>
            <a:tailEnd/>
          </a:ln>
        </p:spPr>
        <p:txBody>
          <a:bodyPr/>
          <a:lstStyle/>
          <a:p>
            <a:endParaRPr lang="cs-CZ"/>
          </a:p>
        </p:txBody>
      </p:sp>
      <p:sp>
        <p:nvSpPr>
          <p:cNvPr id="2056" name="Line 16"/>
          <p:cNvSpPr>
            <a:spLocks noChangeShapeType="1"/>
          </p:cNvSpPr>
          <p:nvPr userDrawn="1"/>
        </p:nvSpPr>
        <p:spPr bwMode="auto">
          <a:xfrm>
            <a:off x="7091363" y="6697663"/>
            <a:ext cx="0" cy="176212"/>
          </a:xfrm>
          <a:prstGeom prst="line">
            <a:avLst/>
          </a:prstGeom>
          <a:noFill/>
          <a:ln w="6350">
            <a:solidFill>
              <a:schemeClr val="bg1"/>
            </a:solidFill>
            <a:round/>
            <a:headEnd/>
            <a:tailEnd/>
          </a:ln>
        </p:spPr>
        <p:txBody>
          <a:bodyPr/>
          <a:lstStyle/>
          <a:p>
            <a:endParaRPr lang="cs-CZ"/>
          </a:p>
        </p:txBody>
      </p:sp>
      <p:pic>
        <p:nvPicPr>
          <p:cNvPr id="2057" name="Picture 12" descr="eth_ologo"/>
          <p:cNvPicPr>
            <a:picLocks noChangeAspect="1" noChangeArrowheads="1"/>
          </p:cNvPicPr>
          <p:nvPr userDrawn="1"/>
        </p:nvPicPr>
        <p:blipFill>
          <a:blip r:embed="rId14" cstate="print"/>
          <a:srcRect/>
          <a:stretch>
            <a:fillRect/>
          </a:stretch>
        </p:blipFill>
        <p:spPr bwMode="auto">
          <a:xfrm>
            <a:off x="379413" y="152400"/>
            <a:ext cx="1649412" cy="420688"/>
          </a:xfrm>
          <a:prstGeom prst="rect">
            <a:avLst/>
          </a:prstGeom>
          <a:noFill/>
          <a:ln w="9525">
            <a:noFill/>
            <a:miter lim="800000"/>
            <a:headEnd/>
            <a:tailEnd/>
          </a:ln>
        </p:spPr>
      </p:pic>
      <p:pic>
        <p:nvPicPr>
          <p:cNvPr id="2058" name="Grafik 22" descr="pic_titel_1.jpg"/>
          <p:cNvPicPr>
            <a:picLocks noChangeAspect="1"/>
          </p:cNvPicPr>
          <p:nvPr userDrawn="1"/>
        </p:nvPicPr>
        <p:blipFill>
          <a:blip r:embed="rId15" cstate="print"/>
          <a:srcRect b="1765"/>
          <a:stretch>
            <a:fillRect/>
          </a:stretch>
        </p:blipFill>
        <p:spPr bwMode="auto">
          <a:xfrm>
            <a:off x="-1588" y="3292475"/>
            <a:ext cx="9144001" cy="3286125"/>
          </a:xfrm>
          <a:prstGeom prst="rect">
            <a:avLst/>
          </a:prstGeom>
          <a:noFill/>
          <a:ln w="9525">
            <a:noFill/>
            <a:miter lim="800000"/>
            <a:headEnd/>
            <a:tailEnd/>
          </a:ln>
        </p:spPr>
      </p:pic>
      <p:sp>
        <p:nvSpPr>
          <p:cNvPr id="2059" name="Rectangle 2"/>
          <p:cNvSpPr>
            <a:spLocks noGrp="1" noChangeArrowheads="1"/>
          </p:cNvSpPr>
          <p:nvPr>
            <p:ph type="title"/>
          </p:nvPr>
        </p:nvSpPr>
        <p:spPr bwMode="auto">
          <a:xfrm>
            <a:off x="381000" y="957263"/>
            <a:ext cx="8382000" cy="7667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altLang="de-DE" smtClean="0"/>
              <a:t>Mastertitelformat bearbeiten</a:t>
            </a:r>
          </a:p>
        </p:txBody>
      </p:sp>
      <p:sp>
        <p:nvSpPr>
          <p:cNvPr id="2060" name="Rectangle 3"/>
          <p:cNvSpPr>
            <a:spLocks noGrp="1" noChangeArrowheads="1"/>
          </p:cNvSpPr>
          <p:nvPr>
            <p:ph type="body" idx="1"/>
          </p:nvPr>
        </p:nvSpPr>
        <p:spPr bwMode="auto">
          <a:xfrm>
            <a:off x="381000" y="1751013"/>
            <a:ext cx="83820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5pPr>
      <a:lvl6pPr marL="457200" algn="l" rtl="0" fontAlgn="base">
        <a:spcBef>
          <a:spcPct val="0"/>
        </a:spcBef>
        <a:spcAft>
          <a:spcPct val="0"/>
        </a:spcAft>
        <a:defRPr sz="2800" b="1">
          <a:solidFill>
            <a:schemeClr val="accent1"/>
          </a:solidFill>
          <a:latin typeface="Arial" charset="0"/>
          <a:ea typeface="MS PGothic" pitchFamily="34" charset="-128"/>
          <a:cs typeface="Arial" charset="0"/>
        </a:defRPr>
      </a:lvl6pPr>
      <a:lvl7pPr marL="914400" algn="l" rtl="0" fontAlgn="base">
        <a:spcBef>
          <a:spcPct val="0"/>
        </a:spcBef>
        <a:spcAft>
          <a:spcPct val="0"/>
        </a:spcAft>
        <a:defRPr sz="2800" b="1">
          <a:solidFill>
            <a:schemeClr val="accent1"/>
          </a:solidFill>
          <a:latin typeface="Arial" charset="0"/>
          <a:ea typeface="MS PGothic" pitchFamily="34" charset="-128"/>
          <a:cs typeface="Arial" charset="0"/>
        </a:defRPr>
      </a:lvl7pPr>
      <a:lvl8pPr marL="1371600" algn="l" rtl="0" fontAlgn="base">
        <a:spcBef>
          <a:spcPct val="0"/>
        </a:spcBef>
        <a:spcAft>
          <a:spcPct val="0"/>
        </a:spcAft>
        <a:defRPr sz="2800" b="1">
          <a:solidFill>
            <a:schemeClr val="accent1"/>
          </a:solidFill>
          <a:latin typeface="Arial" charset="0"/>
          <a:ea typeface="MS PGothic" pitchFamily="34" charset="-128"/>
          <a:cs typeface="Arial" charset="0"/>
        </a:defRPr>
      </a:lvl8pPr>
      <a:lvl9pPr marL="1828800" algn="l" rtl="0" fontAlgn="base">
        <a:spcBef>
          <a:spcPct val="0"/>
        </a:spcBef>
        <a:spcAft>
          <a:spcPct val="0"/>
        </a:spcAft>
        <a:defRPr sz="2800" b="1">
          <a:solidFill>
            <a:schemeClr val="accent1"/>
          </a:solidFill>
          <a:latin typeface="Arial" charset="0"/>
          <a:ea typeface="MS PGothic" pitchFamily="34" charset="-128"/>
          <a:cs typeface="Arial" charset="0"/>
        </a:defRPr>
      </a:lvl9pPr>
    </p:titleStyle>
    <p:bodyStyle>
      <a:lvl1pPr marL="361950" indent="-36195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n-ea"/>
          <a:cs typeface="+mn-cs"/>
        </a:defRPr>
      </a:lvl1pPr>
      <a:lvl2pPr marL="628650" indent="-242888" algn="l" rtl="0" eaLnBrk="0" fontAlgn="base" hangingPunct="0">
        <a:lnSpc>
          <a:spcPts val="2200"/>
        </a:lnSpc>
        <a:spcBef>
          <a:spcPts val="400"/>
        </a:spcBef>
        <a:spcAft>
          <a:spcPct val="0"/>
        </a:spcAft>
        <a:buClr>
          <a:srgbClr val="7FA7C8"/>
        </a:buClr>
        <a:buFont typeface="Wingdings" pitchFamily="2" charset="2"/>
        <a:buChar char="§"/>
        <a:defRPr sz="2000">
          <a:solidFill>
            <a:schemeClr val="tx1"/>
          </a:solidFill>
          <a:latin typeface="+mn-lt"/>
          <a:ea typeface="+mn-ea"/>
          <a:cs typeface="+mn-cs"/>
        </a:defRPr>
      </a:lvl2pPr>
      <a:lvl3pPr marL="957263" indent="-190500" algn="l" rtl="0" eaLnBrk="0" fontAlgn="base" hangingPunct="0">
        <a:lnSpc>
          <a:spcPts val="2000"/>
        </a:lnSpc>
        <a:spcBef>
          <a:spcPts val="400"/>
        </a:spcBef>
        <a:spcAft>
          <a:spcPct val="0"/>
        </a:spcAft>
        <a:buClr>
          <a:srgbClr val="BFD3E3"/>
        </a:buClr>
        <a:buFont typeface="Wingdings" pitchFamily="2" charset="2"/>
        <a:buChar char="§"/>
        <a:defRPr sz="1600">
          <a:solidFill>
            <a:schemeClr val="tx1"/>
          </a:solidFill>
          <a:latin typeface="+mn-lt"/>
          <a:ea typeface="+mn-ea"/>
          <a:cs typeface="+mn-cs"/>
        </a:defRPr>
      </a:lvl3pPr>
      <a:lvl4pPr marL="1343025" indent="-195263" algn="l" rtl="0" eaLnBrk="0" fontAlgn="base" hangingPunct="0">
        <a:lnSpc>
          <a:spcPts val="1800"/>
        </a:lnSpc>
        <a:spcBef>
          <a:spcPts val="200"/>
        </a:spcBef>
        <a:spcAft>
          <a:spcPct val="0"/>
        </a:spcAft>
        <a:buClr>
          <a:srgbClr val="BFD3E3"/>
        </a:buClr>
        <a:buFont typeface="Wingdings" pitchFamily="2" charset="2"/>
        <a:buChar char="§"/>
        <a:defRPr sz="1400">
          <a:solidFill>
            <a:schemeClr val="tx1"/>
          </a:solidFill>
          <a:latin typeface="+mn-lt"/>
          <a:ea typeface="+mn-ea"/>
          <a:cs typeface="+mn-cs"/>
        </a:defRPr>
      </a:lvl4pPr>
      <a:lvl5pPr marL="1524000" indent="-96838" algn="l" rtl="0" eaLnBrk="0" fontAlgn="base" hangingPunct="0">
        <a:spcBef>
          <a:spcPct val="20000"/>
        </a:spcBef>
        <a:spcAft>
          <a:spcPct val="0"/>
        </a:spcAft>
        <a:buClr>
          <a:srgbClr val="BFD3E3"/>
        </a:buClr>
        <a:buFont typeface="Wingdings" pitchFamily="2" charset="2"/>
        <a:buChar char="§"/>
        <a:defRPr sz="1000">
          <a:solidFill>
            <a:schemeClr val="tx1"/>
          </a:solidFill>
          <a:latin typeface="+mn-lt"/>
          <a:ea typeface="+mn-ea"/>
          <a:cs typeface="+mn-cs"/>
        </a:defRPr>
      </a:lvl5pPr>
      <a:lvl6pPr marL="19812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6pPr>
      <a:lvl7pPr marL="24384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7pPr>
      <a:lvl8pPr marL="28956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8pPr>
      <a:lvl9pPr marL="33528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20" descr="footer.jpg"/>
          <p:cNvPicPr>
            <a:picLocks noChangeAspect="1"/>
          </p:cNvPicPr>
          <p:nvPr userDrawn="1"/>
        </p:nvPicPr>
        <p:blipFill>
          <a:blip r:embed="rId13" cstate="print"/>
          <a:srcRect l="307" r="360" b="8740"/>
          <a:stretch>
            <a:fillRect/>
          </a:stretch>
        </p:blipFill>
        <p:spPr bwMode="auto">
          <a:xfrm>
            <a:off x="0" y="6577013"/>
            <a:ext cx="9144000" cy="295275"/>
          </a:xfrm>
          <a:prstGeom prst="rect">
            <a:avLst/>
          </a:prstGeom>
          <a:noFill/>
          <a:ln w="9525">
            <a:noFill/>
            <a:miter lim="800000"/>
            <a:headEnd/>
            <a:tailEnd/>
          </a:ln>
        </p:spPr>
      </p:pic>
      <p:sp>
        <p:nvSpPr>
          <p:cNvPr id="3075" name="Line 16"/>
          <p:cNvSpPr>
            <a:spLocks noChangeShapeType="1"/>
          </p:cNvSpPr>
          <p:nvPr userDrawn="1"/>
        </p:nvSpPr>
        <p:spPr bwMode="auto">
          <a:xfrm>
            <a:off x="8763000" y="-11113"/>
            <a:ext cx="0" cy="150813"/>
          </a:xfrm>
          <a:prstGeom prst="line">
            <a:avLst/>
          </a:prstGeom>
          <a:noFill/>
          <a:ln w="6350">
            <a:solidFill>
              <a:schemeClr val="accent1"/>
            </a:solidFill>
            <a:round/>
            <a:headEnd/>
            <a:tailEnd/>
          </a:ln>
        </p:spPr>
        <p:txBody>
          <a:bodyPr/>
          <a:lstStyle/>
          <a:p>
            <a:endParaRPr lang="cs-CZ"/>
          </a:p>
        </p:txBody>
      </p:sp>
      <p:sp>
        <p:nvSpPr>
          <p:cNvPr id="3076" name="Line 17"/>
          <p:cNvSpPr>
            <a:spLocks noChangeShapeType="1"/>
          </p:cNvSpPr>
          <p:nvPr userDrawn="1"/>
        </p:nvSpPr>
        <p:spPr bwMode="auto">
          <a:xfrm>
            <a:off x="7092950" y="-11113"/>
            <a:ext cx="0" cy="150813"/>
          </a:xfrm>
          <a:prstGeom prst="line">
            <a:avLst/>
          </a:prstGeom>
          <a:noFill/>
          <a:ln w="6350">
            <a:solidFill>
              <a:schemeClr val="accent1"/>
            </a:solidFill>
            <a:round/>
            <a:headEnd/>
            <a:tailEnd/>
          </a:ln>
        </p:spPr>
        <p:txBody>
          <a:bodyPr/>
          <a:lstStyle/>
          <a:p>
            <a:endParaRPr lang="cs-CZ"/>
          </a:p>
        </p:txBody>
      </p:sp>
      <p:sp>
        <p:nvSpPr>
          <p:cNvPr id="3077" name="Line 18"/>
          <p:cNvSpPr>
            <a:spLocks noChangeShapeType="1"/>
          </p:cNvSpPr>
          <p:nvPr userDrawn="1"/>
        </p:nvSpPr>
        <p:spPr bwMode="auto">
          <a:xfrm>
            <a:off x="5422900" y="-11113"/>
            <a:ext cx="0" cy="150813"/>
          </a:xfrm>
          <a:prstGeom prst="line">
            <a:avLst/>
          </a:prstGeom>
          <a:noFill/>
          <a:ln w="6350">
            <a:solidFill>
              <a:schemeClr val="accent1"/>
            </a:solidFill>
            <a:round/>
            <a:headEnd/>
            <a:tailEnd/>
          </a:ln>
        </p:spPr>
        <p:txBody>
          <a:bodyPr/>
          <a:lstStyle/>
          <a:p>
            <a:endParaRPr lang="cs-CZ"/>
          </a:p>
        </p:txBody>
      </p:sp>
      <p:sp>
        <p:nvSpPr>
          <p:cNvPr id="3078" name="Line 19"/>
          <p:cNvSpPr>
            <a:spLocks noChangeShapeType="1"/>
          </p:cNvSpPr>
          <p:nvPr userDrawn="1"/>
        </p:nvSpPr>
        <p:spPr bwMode="auto">
          <a:xfrm>
            <a:off x="3754438" y="-11113"/>
            <a:ext cx="0" cy="150813"/>
          </a:xfrm>
          <a:prstGeom prst="line">
            <a:avLst/>
          </a:prstGeom>
          <a:noFill/>
          <a:ln w="6350">
            <a:solidFill>
              <a:schemeClr val="accent1"/>
            </a:solidFill>
            <a:round/>
            <a:headEnd/>
            <a:tailEnd/>
          </a:ln>
        </p:spPr>
        <p:txBody>
          <a:bodyPr/>
          <a:lstStyle/>
          <a:p>
            <a:endParaRPr lang="cs-CZ"/>
          </a:p>
        </p:txBody>
      </p:sp>
      <p:sp>
        <p:nvSpPr>
          <p:cNvPr id="3079" name="Line 16"/>
          <p:cNvSpPr>
            <a:spLocks noChangeShapeType="1"/>
          </p:cNvSpPr>
          <p:nvPr userDrawn="1"/>
        </p:nvSpPr>
        <p:spPr bwMode="auto">
          <a:xfrm>
            <a:off x="2185988" y="6697663"/>
            <a:ext cx="0" cy="176212"/>
          </a:xfrm>
          <a:prstGeom prst="line">
            <a:avLst/>
          </a:prstGeom>
          <a:noFill/>
          <a:ln w="6350">
            <a:solidFill>
              <a:schemeClr val="bg1"/>
            </a:solidFill>
            <a:round/>
            <a:headEnd/>
            <a:tailEnd/>
          </a:ln>
        </p:spPr>
        <p:txBody>
          <a:bodyPr/>
          <a:lstStyle/>
          <a:p>
            <a:endParaRPr lang="cs-CZ"/>
          </a:p>
        </p:txBody>
      </p:sp>
      <p:sp>
        <p:nvSpPr>
          <p:cNvPr id="3080" name="Line 16"/>
          <p:cNvSpPr>
            <a:spLocks noChangeShapeType="1"/>
          </p:cNvSpPr>
          <p:nvPr userDrawn="1"/>
        </p:nvSpPr>
        <p:spPr bwMode="auto">
          <a:xfrm>
            <a:off x="7091363" y="6697663"/>
            <a:ext cx="0" cy="176212"/>
          </a:xfrm>
          <a:prstGeom prst="line">
            <a:avLst/>
          </a:prstGeom>
          <a:noFill/>
          <a:ln w="6350">
            <a:solidFill>
              <a:schemeClr val="bg1"/>
            </a:solidFill>
            <a:round/>
            <a:headEnd/>
            <a:tailEnd/>
          </a:ln>
        </p:spPr>
        <p:txBody>
          <a:bodyPr/>
          <a:lstStyle/>
          <a:p>
            <a:endParaRPr lang="cs-CZ"/>
          </a:p>
        </p:txBody>
      </p:sp>
      <p:pic>
        <p:nvPicPr>
          <p:cNvPr id="3081" name="Picture 12" descr="eth_ologo"/>
          <p:cNvPicPr>
            <a:picLocks noChangeAspect="1" noChangeArrowheads="1"/>
          </p:cNvPicPr>
          <p:nvPr userDrawn="1"/>
        </p:nvPicPr>
        <p:blipFill>
          <a:blip r:embed="rId14" cstate="print"/>
          <a:srcRect/>
          <a:stretch>
            <a:fillRect/>
          </a:stretch>
        </p:blipFill>
        <p:spPr bwMode="auto">
          <a:xfrm>
            <a:off x="379413" y="152400"/>
            <a:ext cx="1649412" cy="420688"/>
          </a:xfrm>
          <a:prstGeom prst="rect">
            <a:avLst/>
          </a:prstGeom>
          <a:noFill/>
          <a:ln w="9525">
            <a:noFill/>
            <a:miter lim="800000"/>
            <a:headEnd/>
            <a:tailEnd/>
          </a:ln>
        </p:spPr>
      </p:pic>
      <p:pic>
        <p:nvPicPr>
          <p:cNvPr id="3082" name="Grafik 22" descr="pic_titel_1.jpg"/>
          <p:cNvPicPr>
            <a:picLocks noChangeAspect="1"/>
          </p:cNvPicPr>
          <p:nvPr userDrawn="1"/>
        </p:nvPicPr>
        <p:blipFill>
          <a:blip r:embed="rId15" cstate="print"/>
          <a:srcRect b="1765"/>
          <a:stretch>
            <a:fillRect/>
          </a:stretch>
        </p:blipFill>
        <p:spPr bwMode="auto">
          <a:xfrm>
            <a:off x="-1588" y="3292475"/>
            <a:ext cx="9144001" cy="3286125"/>
          </a:xfrm>
          <a:prstGeom prst="rect">
            <a:avLst/>
          </a:prstGeom>
          <a:noFill/>
          <a:ln w="9525">
            <a:noFill/>
            <a:miter lim="800000"/>
            <a:headEnd/>
            <a:tailEnd/>
          </a:ln>
        </p:spPr>
      </p:pic>
      <p:sp>
        <p:nvSpPr>
          <p:cNvPr id="3083" name="Rectangle 2"/>
          <p:cNvSpPr>
            <a:spLocks noGrp="1" noChangeArrowheads="1"/>
          </p:cNvSpPr>
          <p:nvPr>
            <p:ph type="title"/>
          </p:nvPr>
        </p:nvSpPr>
        <p:spPr bwMode="auto">
          <a:xfrm>
            <a:off x="381000" y="957263"/>
            <a:ext cx="8382000" cy="7667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altLang="de-DE" smtClean="0"/>
              <a:t>Mastertitelformat bearbeiten</a:t>
            </a:r>
          </a:p>
        </p:txBody>
      </p:sp>
      <p:sp>
        <p:nvSpPr>
          <p:cNvPr id="3084" name="Rectangle 3"/>
          <p:cNvSpPr>
            <a:spLocks noGrp="1" noChangeArrowheads="1"/>
          </p:cNvSpPr>
          <p:nvPr>
            <p:ph type="body" idx="1"/>
          </p:nvPr>
        </p:nvSpPr>
        <p:spPr bwMode="auto">
          <a:xfrm>
            <a:off x="381000" y="1751013"/>
            <a:ext cx="83820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5pPr>
      <a:lvl6pPr marL="457200" algn="l" rtl="0" fontAlgn="base">
        <a:spcBef>
          <a:spcPct val="0"/>
        </a:spcBef>
        <a:spcAft>
          <a:spcPct val="0"/>
        </a:spcAft>
        <a:defRPr sz="2800" b="1">
          <a:solidFill>
            <a:schemeClr val="accent1"/>
          </a:solidFill>
          <a:latin typeface="Arial" charset="0"/>
          <a:ea typeface="MS PGothic" pitchFamily="34" charset="-128"/>
          <a:cs typeface="Arial" charset="0"/>
        </a:defRPr>
      </a:lvl6pPr>
      <a:lvl7pPr marL="914400" algn="l" rtl="0" fontAlgn="base">
        <a:spcBef>
          <a:spcPct val="0"/>
        </a:spcBef>
        <a:spcAft>
          <a:spcPct val="0"/>
        </a:spcAft>
        <a:defRPr sz="2800" b="1">
          <a:solidFill>
            <a:schemeClr val="accent1"/>
          </a:solidFill>
          <a:latin typeface="Arial" charset="0"/>
          <a:ea typeface="MS PGothic" pitchFamily="34" charset="-128"/>
          <a:cs typeface="Arial" charset="0"/>
        </a:defRPr>
      </a:lvl7pPr>
      <a:lvl8pPr marL="1371600" algn="l" rtl="0" fontAlgn="base">
        <a:spcBef>
          <a:spcPct val="0"/>
        </a:spcBef>
        <a:spcAft>
          <a:spcPct val="0"/>
        </a:spcAft>
        <a:defRPr sz="2800" b="1">
          <a:solidFill>
            <a:schemeClr val="accent1"/>
          </a:solidFill>
          <a:latin typeface="Arial" charset="0"/>
          <a:ea typeface="MS PGothic" pitchFamily="34" charset="-128"/>
          <a:cs typeface="Arial" charset="0"/>
        </a:defRPr>
      </a:lvl8pPr>
      <a:lvl9pPr marL="1828800" algn="l" rtl="0" fontAlgn="base">
        <a:spcBef>
          <a:spcPct val="0"/>
        </a:spcBef>
        <a:spcAft>
          <a:spcPct val="0"/>
        </a:spcAft>
        <a:defRPr sz="2800" b="1">
          <a:solidFill>
            <a:schemeClr val="accent1"/>
          </a:solidFill>
          <a:latin typeface="Arial" charset="0"/>
          <a:ea typeface="MS PGothic" pitchFamily="34" charset="-128"/>
          <a:cs typeface="Arial" charset="0"/>
        </a:defRPr>
      </a:lvl9pPr>
    </p:titleStyle>
    <p:bodyStyle>
      <a:lvl1pPr marL="361950" indent="-36195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n-ea"/>
          <a:cs typeface="+mn-cs"/>
        </a:defRPr>
      </a:lvl1pPr>
      <a:lvl2pPr marL="628650" indent="-242888" algn="l" rtl="0" eaLnBrk="0" fontAlgn="base" hangingPunct="0">
        <a:lnSpc>
          <a:spcPts val="2200"/>
        </a:lnSpc>
        <a:spcBef>
          <a:spcPts val="400"/>
        </a:spcBef>
        <a:spcAft>
          <a:spcPct val="0"/>
        </a:spcAft>
        <a:buClr>
          <a:srgbClr val="7FA7C8"/>
        </a:buClr>
        <a:buFont typeface="Wingdings" pitchFamily="2" charset="2"/>
        <a:buChar char="§"/>
        <a:defRPr sz="2000">
          <a:solidFill>
            <a:schemeClr val="tx1"/>
          </a:solidFill>
          <a:latin typeface="+mn-lt"/>
          <a:ea typeface="+mn-ea"/>
          <a:cs typeface="+mn-cs"/>
        </a:defRPr>
      </a:lvl2pPr>
      <a:lvl3pPr marL="957263" indent="-190500" algn="l" rtl="0" eaLnBrk="0" fontAlgn="base" hangingPunct="0">
        <a:lnSpc>
          <a:spcPts val="2000"/>
        </a:lnSpc>
        <a:spcBef>
          <a:spcPts val="400"/>
        </a:spcBef>
        <a:spcAft>
          <a:spcPct val="0"/>
        </a:spcAft>
        <a:buClr>
          <a:srgbClr val="BFD3E3"/>
        </a:buClr>
        <a:buFont typeface="Wingdings" pitchFamily="2" charset="2"/>
        <a:buChar char="§"/>
        <a:defRPr sz="1600">
          <a:solidFill>
            <a:schemeClr val="tx1"/>
          </a:solidFill>
          <a:latin typeface="+mn-lt"/>
          <a:ea typeface="+mn-ea"/>
          <a:cs typeface="+mn-cs"/>
        </a:defRPr>
      </a:lvl3pPr>
      <a:lvl4pPr marL="1343025" indent="-195263" algn="l" rtl="0" eaLnBrk="0" fontAlgn="base" hangingPunct="0">
        <a:lnSpc>
          <a:spcPts val="1800"/>
        </a:lnSpc>
        <a:spcBef>
          <a:spcPts val="200"/>
        </a:spcBef>
        <a:spcAft>
          <a:spcPct val="0"/>
        </a:spcAft>
        <a:buClr>
          <a:srgbClr val="BFD3E3"/>
        </a:buClr>
        <a:buFont typeface="Wingdings" pitchFamily="2" charset="2"/>
        <a:buChar char="§"/>
        <a:defRPr sz="1400">
          <a:solidFill>
            <a:schemeClr val="tx1"/>
          </a:solidFill>
          <a:latin typeface="+mn-lt"/>
          <a:ea typeface="+mn-ea"/>
          <a:cs typeface="+mn-cs"/>
        </a:defRPr>
      </a:lvl4pPr>
      <a:lvl5pPr marL="1524000" indent="-96838" algn="l" rtl="0" eaLnBrk="0" fontAlgn="base" hangingPunct="0">
        <a:spcBef>
          <a:spcPct val="20000"/>
        </a:spcBef>
        <a:spcAft>
          <a:spcPct val="0"/>
        </a:spcAft>
        <a:buClr>
          <a:srgbClr val="BFD3E3"/>
        </a:buClr>
        <a:buFont typeface="Wingdings" pitchFamily="2" charset="2"/>
        <a:buChar char="§"/>
        <a:defRPr sz="1000">
          <a:solidFill>
            <a:schemeClr val="tx1"/>
          </a:solidFill>
          <a:latin typeface="+mn-lt"/>
          <a:ea typeface="+mn-ea"/>
          <a:cs typeface="+mn-cs"/>
        </a:defRPr>
      </a:lvl5pPr>
      <a:lvl6pPr marL="19812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6pPr>
      <a:lvl7pPr marL="24384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7pPr>
      <a:lvl8pPr marL="28956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8pPr>
      <a:lvl9pPr marL="33528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71550" y="620713"/>
            <a:ext cx="7916863"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36000"/>
          <a:lst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5pPr>
            <a:lvl6pPr marL="457200" algn="l" rtl="0" fontAlgn="base">
              <a:spcBef>
                <a:spcPct val="0"/>
              </a:spcBef>
              <a:spcAft>
                <a:spcPct val="0"/>
              </a:spcAft>
              <a:defRPr sz="2800" b="1">
                <a:solidFill>
                  <a:schemeClr val="accent1"/>
                </a:solidFill>
                <a:latin typeface="Arial" charset="0"/>
                <a:ea typeface="MS PGothic" pitchFamily="34" charset="-128"/>
                <a:cs typeface="Arial" charset="0"/>
              </a:defRPr>
            </a:lvl6pPr>
            <a:lvl7pPr marL="914400" algn="l" rtl="0" fontAlgn="base">
              <a:spcBef>
                <a:spcPct val="0"/>
              </a:spcBef>
              <a:spcAft>
                <a:spcPct val="0"/>
              </a:spcAft>
              <a:defRPr sz="2800" b="1">
                <a:solidFill>
                  <a:schemeClr val="accent1"/>
                </a:solidFill>
                <a:latin typeface="Arial" charset="0"/>
                <a:ea typeface="MS PGothic" pitchFamily="34" charset="-128"/>
                <a:cs typeface="Arial" charset="0"/>
              </a:defRPr>
            </a:lvl7pPr>
            <a:lvl8pPr marL="1371600" algn="l" rtl="0" fontAlgn="base">
              <a:spcBef>
                <a:spcPct val="0"/>
              </a:spcBef>
              <a:spcAft>
                <a:spcPct val="0"/>
              </a:spcAft>
              <a:defRPr sz="2800" b="1">
                <a:solidFill>
                  <a:schemeClr val="accent1"/>
                </a:solidFill>
                <a:latin typeface="Arial" charset="0"/>
                <a:ea typeface="MS PGothic" pitchFamily="34" charset="-128"/>
                <a:cs typeface="Arial" charset="0"/>
              </a:defRPr>
            </a:lvl8pPr>
            <a:lvl9pPr marL="1828800" algn="l" rtl="0" fontAlgn="base">
              <a:spcBef>
                <a:spcPct val="0"/>
              </a:spcBef>
              <a:spcAft>
                <a:spcPct val="0"/>
              </a:spcAft>
              <a:defRPr sz="2800" b="1">
                <a:solidFill>
                  <a:schemeClr val="accent1"/>
                </a:solidFill>
                <a:latin typeface="Arial" charset="0"/>
                <a:ea typeface="MS PGothic" pitchFamily="34" charset="-128"/>
                <a:cs typeface="Arial" charset="0"/>
              </a:defRPr>
            </a:lvl9pPr>
          </a:lstStyle>
          <a:p>
            <a:pPr algn="ctr" eaLnBrk="1" hangingPunct="1">
              <a:defRPr/>
            </a:pPr>
            <a:r>
              <a:rPr lang="de-DE" altLang="de-DE" kern="0" dirty="0" smtClean="0"/>
              <a:t>Norm Violation </a:t>
            </a:r>
            <a:r>
              <a:rPr lang="de-DE" altLang="de-DE" kern="0" dirty="0" err="1" smtClean="0"/>
              <a:t>and</a:t>
            </a:r>
            <a:r>
              <a:rPr lang="de-DE" altLang="de-DE" kern="0" dirty="0" smtClean="0"/>
              <a:t> </a:t>
            </a:r>
            <a:r>
              <a:rPr lang="de-DE" altLang="de-DE" kern="0" dirty="0" err="1" smtClean="0"/>
              <a:t>the</a:t>
            </a:r>
            <a:r>
              <a:rPr lang="de-DE" altLang="de-DE" kern="0" dirty="0" smtClean="0"/>
              <a:t> Second-Order Free Rider Dilemma</a:t>
            </a:r>
            <a:r>
              <a:rPr lang="de-DE" altLang="de-DE" sz="2000" kern="0" dirty="0" smtClean="0"/>
              <a:t> </a:t>
            </a:r>
            <a:br>
              <a:rPr lang="de-DE" altLang="de-DE" sz="2000" kern="0" dirty="0" smtClean="0"/>
            </a:br>
            <a:r>
              <a:rPr lang="de-DE" altLang="de-DE" sz="2000" kern="0" dirty="0" smtClean="0"/>
              <a:t>Strategic </a:t>
            </a:r>
            <a:r>
              <a:rPr lang="de-DE" altLang="de-DE" sz="2000" kern="0" dirty="0" err="1" smtClean="0"/>
              <a:t>Self</a:t>
            </a:r>
            <a:r>
              <a:rPr lang="de-DE" altLang="de-DE" sz="2000" kern="0" dirty="0" smtClean="0"/>
              <a:t>-Interest versus </a:t>
            </a:r>
            <a:r>
              <a:rPr lang="de-DE" altLang="de-DE" sz="2000" kern="0" dirty="0" err="1" smtClean="0"/>
              <a:t>Altruistic</a:t>
            </a:r>
            <a:r>
              <a:rPr lang="de-DE" altLang="de-DE" sz="2000" kern="0" dirty="0" smtClean="0"/>
              <a:t> </a:t>
            </a:r>
            <a:r>
              <a:rPr lang="de-DE" altLang="de-DE" sz="2000" kern="0" dirty="0" err="1" smtClean="0"/>
              <a:t>Punishment</a:t>
            </a:r>
            <a:r>
              <a:rPr lang="de-DE" altLang="de-DE" sz="2000" kern="0" dirty="0" smtClean="0"/>
              <a:t/>
            </a:r>
            <a:br>
              <a:rPr lang="de-DE" altLang="de-DE" sz="2000" kern="0" dirty="0" smtClean="0"/>
            </a:br>
            <a:r>
              <a:rPr lang="de-DE" altLang="de-DE" sz="2000" kern="0" dirty="0" smtClean="0"/>
              <a:t/>
            </a:r>
            <a:br>
              <a:rPr lang="de-DE" altLang="de-DE" sz="2000" kern="0" dirty="0" smtClean="0"/>
            </a:br>
            <a:r>
              <a:rPr lang="de-DE" altLang="de-DE" sz="2000" kern="0" dirty="0" smtClean="0"/>
              <a:t>Andreas Diekmann</a:t>
            </a:r>
          </a:p>
          <a:p>
            <a:pPr algn="ctr" eaLnBrk="1" hangingPunct="1">
              <a:defRPr/>
            </a:pPr>
            <a:r>
              <a:rPr lang="de-DE" altLang="de-DE" sz="2000" kern="0" dirty="0" smtClean="0"/>
              <a:t>(</a:t>
            </a:r>
            <a:r>
              <a:rPr lang="de-DE" altLang="de-DE" sz="2000" kern="0" dirty="0" err="1" smtClean="0"/>
              <a:t>experiments</a:t>
            </a:r>
            <a:r>
              <a:rPr lang="de-DE" altLang="de-DE" sz="2000" kern="0" dirty="0" smtClean="0"/>
              <a:t> </a:t>
            </a:r>
            <a:r>
              <a:rPr lang="de-DE" altLang="de-DE" sz="2000" kern="0" dirty="0" err="1" smtClean="0"/>
              <a:t>with</a:t>
            </a:r>
            <a:r>
              <a:rPr lang="de-DE" altLang="de-DE" sz="2000" kern="0" dirty="0" smtClean="0"/>
              <a:t> Wojtek Przepiorka)</a:t>
            </a:r>
          </a:p>
          <a:p>
            <a:pPr algn="ctr" eaLnBrk="1" hangingPunct="1">
              <a:defRPr/>
            </a:pPr>
            <a:r>
              <a:rPr lang="de-DE" altLang="de-DE" sz="2000" kern="0" dirty="0" smtClean="0"/>
              <a:t>(eBay-Study </a:t>
            </a:r>
            <a:r>
              <a:rPr lang="de-DE" altLang="de-DE" sz="2000" kern="0" dirty="0" err="1" smtClean="0"/>
              <a:t>with</a:t>
            </a:r>
            <a:r>
              <a:rPr lang="de-DE" altLang="de-DE" sz="2000" kern="0" dirty="0" smtClean="0"/>
              <a:t> B. Jann, W. </a:t>
            </a:r>
            <a:r>
              <a:rPr lang="de-DE" altLang="de-DE" sz="2000" kern="0" dirty="0" err="1" smtClean="0"/>
              <a:t>Przepioka</a:t>
            </a:r>
            <a:r>
              <a:rPr lang="de-DE" altLang="de-DE" sz="2000" kern="0" dirty="0" smtClean="0"/>
              <a:t>, S. Wehrli)</a:t>
            </a:r>
          </a:p>
          <a:p>
            <a:pPr algn="ctr" eaLnBrk="1" hangingPunct="1">
              <a:defRPr/>
            </a:pPr>
            <a:r>
              <a:rPr lang="de-DE" altLang="de-DE" sz="2000" kern="0" dirty="0" smtClean="0"/>
              <a:t/>
            </a:r>
            <a:br>
              <a:rPr lang="de-DE" altLang="de-DE" sz="2000" kern="0" dirty="0" smtClean="0"/>
            </a:br>
            <a:r>
              <a:rPr lang="de-DE" altLang="de-DE" sz="1800" kern="0" dirty="0" smtClean="0"/>
              <a:t>ETH </a:t>
            </a:r>
            <a:r>
              <a:rPr lang="de-DE" altLang="de-DE" sz="1800" kern="0" dirty="0" err="1" smtClean="0"/>
              <a:t>Zurich</a:t>
            </a:r>
            <a:r>
              <a:rPr lang="de-DE" altLang="de-DE" sz="1800" kern="0" dirty="0" smtClean="0"/>
              <a:t>; </a:t>
            </a:r>
            <a:r>
              <a:rPr lang="de-DE" altLang="de-DE" sz="1800" kern="0" dirty="0" err="1" smtClean="0"/>
              <a:t>Nuffield</a:t>
            </a:r>
            <a:r>
              <a:rPr lang="de-DE" altLang="de-DE" sz="1800" kern="0" dirty="0" smtClean="0"/>
              <a:t> College, Oxford; University of Utrecht</a:t>
            </a:r>
            <a:endParaRPr lang="de-CH" altLang="de-DE" sz="1800" kern="0" dirty="0" smtClean="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155700" y="206375"/>
            <a:ext cx="6884988" cy="417513"/>
          </a:xfrm>
        </p:spPr>
        <p:txBody>
          <a:bodyPr/>
          <a:lstStyle/>
          <a:p>
            <a:pPr eaLnBrk="1" hangingPunct="1"/>
            <a:r>
              <a:rPr lang="en-US" altLang="de-DE" sz="2800" smtClean="0"/>
              <a:t>“Altruistic Punishment in Humans”</a:t>
            </a:r>
            <a:endParaRPr lang="de-DE" altLang="de-DE" sz="2800" smtClean="0"/>
          </a:p>
        </p:txBody>
      </p:sp>
      <p:pic>
        <p:nvPicPr>
          <p:cNvPr id="14339" name="Picture 3"/>
          <p:cNvPicPr>
            <a:picLocks noGrp="1" noChangeAspect="1" noChangeArrowheads="1"/>
          </p:cNvPicPr>
          <p:nvPr>
            <p:ph type="body" idx="4294967295"/>
          </p:nvPr>
        </p:nvPicPr>
        <p:blipFill>
          <a:blip r:embed="rId3" cstate="print"/>
          <a:srcRect/>
          <a:stretch>
            <a:fillRect/>
          </a:stretch>
        </p:blipFill>
        <p:spPr>
          <a:xfrm>
            <a:off x="4702175" y="601663"/>
            <a:ext cx="4441825" cy="5405437"/>
          </a:xfrm>
          <a:noFill/>
        </p:spPr>
      </p:pic>
      <p:pic>
        <p:nvPicPr>
          <p:cNvPr id="14340" name="Picture 4"/>
          <p:cNvPicPr>
            <a:picLocks noChangeAspect="1" noChangeArrowheads="1"/>
          </p:cNvPicPr>
          <p:nvPr/>
        </p:nvPicPr>
        <p:blipFill>
          <a:blip r:embed="rId4" cstate="print"/>
          <a:srcRect/>
          <a:stretch>
            <a:fillRect/>
          </a:stretch>
        </p:blipFill>
        <p:spPr bwMode="auto">
          <a:xfrm>
            <a:off x="206375" y="1812925"/>
            <a:ext cx="4524375" cy="4305300"/>
          </a:xfrm>
          <a:prstGeom prst="rect">
            <a:avLst/>
          </a:prstGeom>
          <a:noFill/>
          <a:ln w="9525">
            <a:noFill/>
            <a:miter lim="800000"/>
            <a:headEnd/>
            <a:tailEnd/>
          </a:ln>
        </p:spPr>
      </p:pic>
      <p:sp>
        <p:nvSpPr>
          <p:cNvPr id="14341" name="Text Box 5"/>
          <p:cNvSpPr txBox="1">
            <a:spLocks noChangeArrowheads="1"/>
          </p:cNvSpPr>
          <p:nvPr/>
        </p:nvSpPr>
        <p:spPr bwMode="auto">
          <a:xfrm>
            <a:off x="309563" y="6156325"/>
            <a:ext cx="8128000" cy="701675"/>
          </a:xfrm>
          <a:prstGeom prst="rect">
            <a:avLst/>
          </a:prstGeom>
          <a:noFill/>
          <a:ln w="9525">
            <a:noFill/>
            <a:miter lim="800000"/>
            <a:headEnd/>
            <a:tailEnd/>
          </a:ln>
        </p:spPr>
        <p:txBody>
          <a:bodyPr>
            <a:spAutoFit/>
          </a:bodyPr>
          <a:lstStyle/>
          <a:p>
            <a:pPr>
              <a:spcBef>
                <a:spcPct val="50000"/>
              </a:spcBef>
            </a:pPr>
            <a:r>
              <a:rPr lang="en-US" altLang="de-DE" sz="2000"/>
              <a:t>Fehr, E. and Gächter, S., 2002. Altruistic Punishment in Humans. Nature 415: 137-140</a:t>
            </a:r>
            <a:endParaRPr lang="de-DE" altLang="de-DE"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1258888" y="981075"/>
            <a:ext cx="6553200" cy="4154488"/>
          </a:xfrm>
          <a:prstGeom prst="rect">
            <a:avLst/>
          </a:prstGeom>
          <a:noFill/>
          <a:ln w="9525">
            <a:noFill/>
            <a:miter lim="800000"/>
            <a:headEnd/>
            <a:tailEnd/>
          </a:ln>
        </p:spPr>
        <p:txBody>
          <a:bodyPr>
            <a:spAutoFit/>
          </a:bodyPr>
          <a:lstStyle/>
          <a:p>
            <a:r>
              <a:rPr lang="de-DE" altLang="de-DE" sz="4400"/>
              <a:t>Why the linear PGG is not an universal</a:t>
            </a:r>
          </a:p>
          <a:p>
            <a:r>
              <a:rPr lang="de-DE" altLang="de-DE" sz="4400"/>
              <a:t>paradigm for public good problems and </a:t>
            </a:r>
          </a:p>
          <a:p>
            <a:r>
              <a:rPr lang="de-DE" altLang="de-DE" sz="4400"/>
              <a:t>the second-order free rider problem!</a:t>
            </a:r>
            <a:endParaRPr lang="de-CH" altLang="de-DE" sz="4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95288" y="1528763"/>
            <a:ext cx="8496300" cy="5329237"/>
          </a:xfrm>
        </p:spPr>
        <p:txBody>
          <a:bodyPr/>
          <a:lstStyle/>
          <a:p>
            <a:pPr>
              <a:lnSpc>
                <a:spcPct val="80000"/>
              </a:lnSpc>
              <a:defRPr/>
            </a:pPr>
            <a:r>
              <a:rPr lang="de-DE" altLang="de-DE" sz="2400" b="1" dirty="0" smtClean="0"/>
              <a:t>Problem 1:</a:t>
            </a:r>
            <a:r>
              <a:rPr lang="de-DE" altLang="de-DE" sz="2400" dirty="0" smtClean="0"/>
              <a:t> </a:t>
            </a:r>
            <a:r>
              <a:rPr lang="de-DE" altLang="de-DE" sz="2400" b="1" dirty="0" err="1" smtClean="0">
                <a:solidFill>
                  <a:srgbClr val="FF0000"/>
                </a:solidFill>
              </a:rPr>
              <a:t>Punishment</a:t>
            </a:r>
            <a:r>
              <a:rPr lang="de-DE" altLang="de-DE" sz="2400" b="1" dirty="0" smtClean="0">
                <a:solidFill>
                  <a:srgbClr val="FF0000"/>
                </a:solidFill>
              </a:rPr>
              <a:t> </a:t>
            </a:r>
            <a:r>
              <a:rPr lang="de-DE" altLang="de-DE" sz="2400" b="1" dirty="0" err="1" smtClean="0">
                <a:solidFill>
                  <a:srgbClr val="FF0000"/>
                </a:solidFill>
              </a:rPr>
              <a:t>costs</a:t>
            </a:r>
            <a:r>
              <a:rPr lang="de-DE" altLang="de-DE" sz="2400" b="1" dirty="0" smtClean="0">
                <a:solidFill>
                  <a:srgbClr val="FF0000"/>
                </a:solidFill>
              </a:rPr>
              <a:t> </a:t>
            </a:r>
            <a:r>
              <a:rPr lang="de-DE" altLang="de-DE" sz="2400" b="1" dirty="0" err="1" smtClean="0">
                <a:solidFill>
                  <a:srgbClr val="FF0000"/>
                </a:solidFill>
              </a:rPr>
              <a:t>may</a:t>
            </a:r>
            <a:r>
              <a:rPr lang="de-DE" altLang="de-DE" sz="2400" b="1" dirty="0" smtClean="0">
                <a:solidFill>
                  <a:srgbClr val="FF0000"/>
                </a:solidFill>
              </a:rPr>
              <a:t> </a:t>
            </a:r>
            <a:r>
              <a:rPr lang="de-DE" altLang="de-DE" sz="2400" b="1" dirty="0" err="1" smtClean="0">
                <a:solidFill>
                  <a:srgbClr val="FF0000"/>
                </a:solidFill>
              </a:rPr>
              <a:t>exceed</a:t>
            </a:r>
            <a:r>
              <a:rPr lang="de-DE" altLang="de-DE" sz="2400" b="1" dirty="0" smtClean="0">
                <a:solidFill>
                  <a:srgbClr val="FF0000"/>
                </a:solidFill>
              </a:rPr>
              <a:t> </a:t>
            </a:r>
            <a:r>
              <a:rPr lang="de-DE" altLang="de-DE" sz="2400" b="1" dirty="0" err="1" smtClean="0">
                <a:solidFill>
                  <a:srgbClr val="FF0000"/>
                </a:solidFill>
              </a:rPr>
              <a:t>gains</a:t>
            </a:r>
            <a:r>
              <a:rPr lang="de-DE" altLang="de-DE" sz="2400" b="1" dirty="0" smtClean="0">
                <a:solidFill>
                  <a:srgbClr val="FF0000"/>
                </a:solidFill>
              </a:rPr>
              <a:t> of </a:t>
            </a:r>
            <a:r>
              <a:rPr lang="de-DE" altLang="de-DE" sz="2400" b="1" dirty="0" err="1" smtClean="0">
                <a:solidFill>
                  <a:srgbClr val="FF0000"/>
                </a:solidFill>
              </a:rPr>
              <a:t>cooperation</a:t>
            </a:r>
            <a:r>
              <a:rPr lang="de-DE" altLang="de-DE" sz="2400" dirty="0" smtClean="0"/>
              <a:t> (at least in </a:t>
            </a:r>
            <a:r>
              <a:rPr lang="de-DE" altLang="de-DE" sz="2400" dirty="0" err="1" smtClean="0"/>
              <a:t>the</a:t>
            </a:r>
            <a:r>
              <a:rPr lang="de-DE" altLang="de-DE" sz="2400" dirty="0" smtClean="0"/>
              <a:t> </a:t>
            </a:r>
            <a:r>
              <a:rPr lang="de-DE" altLang="de-DE" sz="2400" dirty="0" err="1" smtClean="0"/>
              <a:t>short</a:t>
            </a:r>
            <a:r>
              <a:rPr lang="de-DE" altLang="de-DE" sz="2400" dirty="0" smtClean="0"/>
              <a:t> </a:t>
            </a:r>
            <a:r>
              <a:rPr lang="de-DE" altLang="de-DE" sz="2400" dirty="0" err="1" smtClean="0"/>
              <a:t>run</a:t>
            </a:r>
            <a:r>
              <a:rPr lang="de-DE" altLang="de-DE" sz="2400" dirty="0" smtClean="0"/>
              <a:t>) </a:t>
            </a:r>
            <a:r>
              <a:rPr lang="de-DE" altLang="de-DE" sz="2400" dirty="0" err="1" smtClean="0"/>
              <a:t>and</a:t>
            </a:r>
            <a:r>
              <a:rPr lang="de-DE" altLang="de-DE" sz="2400" dirty="0" smtClean="0"/>
              <a:t> </a:t>
            </a:r>
            <a:r>
              <a:rPr lang="de-DE" altLang="de-DE" sz="2400" dirty="0" err="1" smtClean="0"/>
              <a:t>there</a:t>
            </a:r>
            <a:r>
              <a:rPr lang="de-DE" altLang="de-DE" sz="2400" dirty="0" smtClean="0"/>
              <a:t> </a:t>
            </a:r>
            <a:r>
              <a:rPr lang="de-DE" altLang="de-DE" sz="2400" dirty="0" err="1" smtClean="0"/>
              <a:t>is</a:t>
            </a:r>
            <a:r>
              <a:rPr lang="de-DE" altLang="de-DE" sz="2400" dirty="0" smtClean="0"/>
              <a:t> </a:t>
            </a:r>
            <a:r>
              <a:rPr lang="de-DE" altLang="de-DE" sz="2400" dirty="0" err="1" smtClean="0"/>
              <a:t>waste</a:t>
            </a:r>
            <a:r>
              <a:rPr lang="de-DE" altLang="de-DE" sz="2400" dirty="0" smtClean="0"/>
              <a:t> of </a:t>
            </a:r>
            <a:r>
              <a:rPr lang="de-DE" altLang="de-DE" sz="2400" dirty="0" err="1" smtClean="0"/>
              <a:t>resources</a:t>
            </a:r>
            <a:r>
              <a:rPr lang="de-DE" altLang="de-DE" sz="2400" dirty="0" smtClean="0"/>
              <a:t> (Boyd, Gintis, Bowles 2010).</a:t>
            </a:r>
          </a:p>
          <a:p>
            <a:pPr>
              <a:lnSpc>
                <a:spcPct val="80000"/>
              </a:lnSpc>
              <a:defRPr/>
            </a:pPr>
            <a:endParaRPr lang="de-DE" altLang="de-DE" sz="2400" dirty="0" smtClean="0"/>
          </a:p>
          <a:p>
            <a:pPr>
              <a:lnSpc>
                <a:spcPct val="80000"/>
              </a:lnSpc>
              <a:defRPr/>
            </a:pPr>
            <a:r>
              <a:rPr lang="de-DE" altLang="de-DE" sz="2400" b="1" dirty="0" smtClean="0"/>
              <a:t>Problem 2:</a:t>
            </a:r>
            <a:r>
              <a:rPr lang="de-DE" altLang="de-DE" sz="2400" dirty="0" smtClean="0"/>
              <a:t> </a:t>
            </a:r>
            <a:r>
              <a:rPr lang="de-DE" altLang="de-DE" sz="2400" dirty="0" err="1" smtClean="0"/>
              <a:t>Restrictive</a:t>
            </a:r>
            <a:r>
              <a:rPr lang="de-DE" altLang="de-DE" sz="2400" dirty="0" smtClean="0"/>
              <a:t> </a:t>
            </a:r>
            <a:r>
              <a:rPr lang="de-DE" altLang="de-DE" sz="2400" dirty="0" err="1" smtClean="0"/>
              <a:t>assumptions</a:t>
            </a:r>
            <a:r>
              <a:rPr lang="de-DE" altLang="de-DE" sz="2400" dirty="0" smtClean="0"/>
              <a:t> </a:t>
            </a:r>
            <a:r>
              <a:rPr lang="de-DE" altLang="de-DE" sz="2400" dirty="0" err="1" smtClean="0"/>
              <a:t>to</a:t>
            </a:r>
            <a:r>
              <a:rPr lang="de-DE" altLang="de-DE" sz="2400" dirty="0" smtClean="0"/>
              <a:t> </a:t>
            </a:r>
            <a:r>
              <a:rPr lang="de-DE" altLang="de-DE" sz="2400" dirty="0" err="1" smtClean="0"/>
              <a:t>explain</a:t>
            </a:r>
            <a:r>
              <a:rPr lang="de-DE" altLang="de-DE" sz="2400" dirty="0" smtClean="0"/>
              <a:t> </a:t>
            </a:r>
            <a:r>
              <a:rPr lang="de-DE" altLang="de-DE" sz="2400" dirty="0" err="1" smtClean="0"/>
              <a:t>the</a:t>
            </a:r>
            <a:r>
              <a:rPr lang="de-DE" altLang="de-DE" sz="2400" dirty="0" smtClean="0"/>
              <a:t> </a:t>
            </a:r>
            <a:r>
              <a:rPr lang="de-DE" altLang="de-DE" sz="2400" b="1" dirty="0" err="1" smtClean="0">
                <a:solidFill>
                  <a:srgbClr val="FF0000"/>
                </a:solidFill>
              </a:rPr>
              <a:t>evolution</a:t>
            </a:r>
            <a:r>
              <a:rPr lang="de-DE" altLang="de-DE" sz="2400" b="1" dirty="0" smtClean="0">
                <a:solidFill>
                  <a:srgbClr val="FF0000"/>
                </a:solidFill>
              </a:rPr>
              <a:t> of </a:t>
            </a:r>
            <a:r>
              <a:rPr lang="de-DE" altLang="de-DE" sz="2400" b="1" dirty="0" err="1" smtClean="0">
                <a:solidFill>
                  <a:srgbClr val="FF0000"/>
                </a:solidFill>
              </a:rPr>
              <a:t>altruistic</a:t>
            </a:r>
            <a:r>
              <a:rPr lang="de-DE" altLang="de-DE" sz="2400" b="1" dirty="0" smtClean="0">
                <a:solidFill>
                  <a:srgbClr val="FF0000"/>
                </a:solidFill>
              </a:rPr>
              <a:t> (</a:t>
            </a:r>
            <a:r>
              <a:rPr lang="de-DE" altLang="de-DE" sz="2400" b="1" dirty="0" err="1" smtClean="0">
                <a:solidFill>
                  <a:srgbClr val="FF0000"/>
                </a:solidFill>
              </a:rPr>
              <a:t>or</a:t>
            </a:r>
            <a:r>
              <a:rPr lang="de-DE" altLang="de-DE" sz="2400" b="1" dirty="0" smtClean="0">
                <a:solidFill>
                  <a:srgbClr val="FF0000"/>
                </a:solidFill>
              </a:rPr>
              <a:t> ‚punitive‘) </a:t>
            </a:r>
            <a:r>
              <a:rPr lang="de-DE" altLang="de-DE" sz="2400" b="1" dirty="0" err="1" smtClean="0">
                <a:solidFill>
                  <a:srgbClr val="FF0000"/>
                </a:solidFill>
              </a:rPr>
              <a:t>preferences</a:t>
            </a:r>
            <a:r>
              <a:rPr lang="de-DE" altLang="de-DE" sz="2400" b="1" dirty="0" smtClean="0">
                <a:solidFill>
                  <a:srgbClr val="FF0000"/>
                </a:solidFill>
              </a:rPr>
              <a:t> </a:t>
            </a:r>
            <a:r>
              <a:rPr lang="de-DE" altLang="de-DE" sz="2400" dirty="0" smtClean="0"/>
              <a:t>(</a:t>
            </a:r>
            <a:r>
              <a:rPr lang="de-DE" altLang="de-DE" sz="2400" dirty="0" err="1" smtClean="0"/>
              <a:t>Raihani</a:t>
            </a:r>
            <a:r>
              <a:rPr lang="de-DE" altLang="de-DE" sz="2400" dirty="0" smtClean="0"/>
              <a:t> &amp; </a:t>
            </a:r>
            <a:r>
              <a:rPr lang="de-DE" altLang="de-DE" sz="2400" dirty="0" err="1" smtClean="0"/>
              <a:t>Bshary</a:t>
            </a:r>
            <a:r>
              <a:rPr lang="de-DE" altLang="de-DE" sz="2400" dirty="0" smtClean="0"/>
              <a:t> 2011).</a:t>
            </a:r>
          </a:p>
          <a:p>
            <a:pPr marL="0" indent="0">
              <a:lnSpc>
                <a:spcPct val="80000"/>
              </a:lnSpc>
              <a:buFontTx/>
              <a:buNone/>
              <a:defRPr/>
            </a:pPr>
            <a:endParaRPr lang="de-DE" altLang="de-DE" sz="2400" dirty="0" smtClean="0"/>
          </a:p>
          <a:p>
            <a:pPr>
              <a:lnSpc>
                <a:spcPct val="80000"/>
              </a:lnSpc>
              <a:defRPr/>
            </a:pPr>
            <a:r>
              <a:rPr lang="de-DE" altLang="de-DE" sz="2400" b="1" dirty="0" smtClean="0"/>
              <a:t>Problem 3:</a:t>
            </a:r>
            <a:r>
              <a:rPr lang="de-DE" altLang="de-DE" sz="2400" dirty="0" smtClean="0"/>
              <a:t> </a:t>
            </a:r>
            <a:r>
              <a:rPr lang="de-DE" altLang="de-DE" sz="2400" b="1" dirty="0" smtClean="0">
                <a:solidFill>
                  <a:srgbClr val="FF0000"/>
                </a:solidFill>
              </a:rPr>
              <a:t>The linear PGG </a:t>
            </a:r>
            <a:r>
              <a:rPr lang="de-DE" altLang="de-DE" sz="2400" b="1" dirty="0" err="1" smtClean="0">
                <a:solidFill>
                  <a:srgbClr val="FF0000"/>
                </a:solidFill>
              </a:rPr>
              <a:t>is</a:t>
            </a:r>
            <a:r>
              <a:rPr lang="de-DE" altLang="de-DE" sz="2400" b="1" dirty="0" smtClean="0">
                <a:solidFill>
                  <a:srgbClr val="FF0000"/>
                </a:solidFill>
              </a:rPr>
              <a:t> not </a:t>
            </a:r>
            <a:r>
              <a:rPr lang="de-DE" altLang="de-DE" sz="2400" b="1" dirty="0" err="1" smtClean="0">
                <a:solidFill>
                  <a:srgbClr val="FF0000"/>
                </a:solidFill>
              </a:rPr>
              <a:t>always</a:t>
            </a:r>
            <a:r>
              <a:rPr lang="de-DE" altLang="de-DE" sz="2400" b="1" dirty="0" smtClean="0">
                <a:solidFill>
                  <a:srgbClr val="FF0000"/>
                </a:solidFill>
              </a:rPr>
              <a:t> a proper </a:t>
            </a:r>
            <a:r>
              <a:rPr lang="de-DE" altLang="de-DE" sz="2400" b="1" dirty="0" err="1" smtClean="0">
                <a:solidFill>
                  <a:srgbClr val="FF0000"/>
                </a:solidFill>
              </a:rPr>
              <a:t>model</a:t>
            </a:r>
            <a:r>
              <a:rPr lang="de-DE" altLang="de-DE" sz="2400" b="1" dirty="0" smtClean="0">
                <a:solidFill>
                  <a:srgbClr val="FF0000"/>
                </a:solidFill>
              </a:rPr>
              <a:t> of a </a:t>
            </a:r>
            <a:r>
              <a:rPr lang="de-DE" altLang="de-DE" sz="2400" b="1" dirty="0" err="1" smtClean="0">
                <a:solidFill>
                  <a:srgbClr val="FF0000"/>
                </a:solidFill>
              </a:rPr>
              <a:t>sanctioning</a:t>
            </a:r>
            <a:r>
              <a:rPr lang="de-DE" altLang="de-DE" sz="2400" b="1" dirty="0" smtClean="0">
                <a:solidFill>
                  <a:srgbClr val="FF0000"/>
                </a:solidFill>
              </a:rPr>
              <a:t> </a:t>
            </a:r>
            <a:r>
              <a:rPr lang="de-DE" altLang="de-DE" sz="2400" b="1" dirty="0" err="1" smtClean="0">
                <a:solidFill>
                  <a:srgbClr val="FF0000"/>
                </a:solidFill>
              </a:rPr>
              <a:t>problem</a:t>
            </a:r>
            <a:r>
              <a:rPr lang="de-DE" altLang="de-DE" sz="2400" b="1" dirty="0" smtClean="0">
                <a:solidFill>
                  <a:srgbClr val="FF0000"/>
                </a:solidFill>
              </a:rPr>
              <a:t>. </a:t>
            </a:r>
            <a:r>
              <a:rPr lang="de-DE" altLang="de-DE" sz="2400" dirty="0" err="1" smtClean="0"/>
              <a:t>There</a:t>
            </a:r>
            <a:r>
              <a:rPr lang="de-DE" altLang="de-DE" sz="2400" dirty="0" smtClean="0"/>
              <a:t> </a:t>
            </a:r>
            <a:r>
              <a:rPr lang="de-DE" altLang="de-DE" sz="2400" dirty="0" err="1" smtClean="0"/>
              <a:t>are</a:t>
            </a:r>
            <a:r>
              <a:rPr lang="de-DE" altLang="de-DE" sz="2400" dirty="0" smtClean="0"/>
              <a:t> </a:t>
            </a:r>
            <a:r>
              <a:rPr lang="de-DE" altLang="de-DE" sz="2400" dirty="0" err="1" smtClean="0"/>
              <a:t>many</a:t>
            </a:r>
            <a:r>
              <a:rPr lang="de-DE" altLang="de-DE" sz="2400" dirty="0" smtClean="0"/>
              <a:t> </a:t>
            </a:r>
            <a:r>
              <a:rPr lang="de-DE" altLang="de-DE" sz="2400" dirty="0" err="1" smtClean="0"/>
              <a:t>situations</a:t>
            </a:r>
            <a:r>
              <a:rPr lang="de-DE" altLang="de-DE" sz="2400" dirty="0" smtClean="0"/>
              <a:t> in real </a:t>
            </a:r>
            <a:r>
              <a:rPr lang="de-DE" altLang="de-DE" sz="2400" dirty="0" err="1" smtClean="0"/>
              <a:t>life</a:t>
            </a:r>
            <a:r>
              <a:rPr lang="de-DE" altLang="de-DE" sz="2400" dirty="0" smtClean="0"/>
              <a:t> </a:t>
            </a:r>
            <a:r>
              <a:rPr lang="de-DE" altLang="de-DE" sz="2400" dirty="0" err="1" smtClean="0"/>
              <a:t>where</a:t>
            </a:r>
            <a:r>
              <a:rPr lang="de-DE" altLang="de-DE" sz="2400" dirty="0" smtClean="0"/>
              <a:t> N </a:t>
            </a:r>
            <a:r>
              <a:rPr lang="de-DE" altLang="de-DE" sz="2400" dirty="0" err="1" smtClean="0"/>
              <a:t>actors</a:t>
            </a:r>
            <a:r>
              <a:rPr lang="de-DE" altLang="de-DE" sz="2400" dirty="0" smtClean="0"/>
              <a:t> </a:t>
            </a:r>
            <a:r>
              <a:rPr lang="de-DE" altLang="de-DE" sz="2400" dirty="0" err="1" smtClean="0"/>
              <a:t>observe</a:t>
            </a:r>
            <a:r>
              <a:rPr lang="de-DE" altLang="de-DE" sz="2400" dirty="0" smtClean="0"/>
              <a:t> a norm </a:t>
            </a:r>
            <a:r>
              <a:rPr lang="de-DE" altLang="de-DE" sz="2400" dirty="0" err="1" smtClean="0"/>
              <a:t>violation</a:t>
            </a:r>
            <a:r>
              <a:rPr lang="de-DE" altLang="de-DE" sz="2400" dirty="0" smtClean="0"/>
              <a:t> </a:t>
            </a:r>
            <a:r>
              <a:rPr lang="de-DE" altLang="de-DE" sz="2400" dirty="0" err="1" smtClean="0"/>
              <a:t>and</a:t>
            </a:r>
            <a:r>
              <a:rPr lang="de-DE" altLang="de-DE" sz="2400" dirty="0" smtClean="0"/>
              <a:t> </a:t>
            </a:r>
            <a:r>
              <a:rPr lang="de-DE" altLang="de-DE" sz="2400" b="1" dirty="0" err="1" smtClean="0">
                <a:solidFill>
                  <a:srgbClr val="FF0000"/>
                </a:solidFill>
              </a:rPr>
              <a:t>one</a:t>
            </a:r>
            <a:r>
              <a:rPr lang="de-DE" altLang="de-DE" sz="2400" b="1" dirty="0" smtClean="0">
                <a:solidFill>
                  <a:srgbClr val="FF0000"/>
                </a:solidFill>
              </a:rPr>
              <a:t> </a:t>
            </a:r>
            <a:r>
              <a:rPr lang="de-DE" altLang="de-DE" sz="2400" b="1" dirty="0" err="1" smtClean="0">
                <a:solidFill>
                  <a:srgbClr val="FF0000"/>
                </a:solidFill>
              </a:rPr>
              <a:t>actor</a:t>
            </a:r>
            <a:r>
              <a:rPr lang="de-DE" altLang="de-DE" sz="2400" b="1" dirty="0" smtClean="0">
                <a:solidFill>
                  <a:srgbClr val="FF0000"/>
                </a:solidFill>
              </a:rPr>
              <a:t> </a:t>
            </a:r>
            <a:r>
              <a:rPr lang="de-DE" altLang="de-DE" sz="2400" b="1" dirty="0" err="1" smtClean="0">
                <a:solidFill>
                  <a:srgbClr val="FF0000"/>
                </a:solidFill>
              </a:rPr>
              <a:t>is</a:t>
            </a:r>
            <a:r>
              <a:rPr lang="de-DE" altLang="de-DE" sz="2400" b="1" dirty="0" smtClean="0">
                <a:solidFill>
                  <a:srgbClr val="FF0000"/>
                </a:solidFill>
              </a:rPr>
              <a:t> </a:t>
            </a:r>
            <a:r>
              <a:rPr lang="de-DE" altLang="de-DE" sz="2400" b="1" dirty="0" err="1" smtClean="0">
                <a:solidFill>
                  <a:srgbClr val="FF0000"/>
                </a:solidFill>
              </a:rPr>
              <a:t>sufficient</a:t>
            </a:r>
            <a:r>
              <a:rPr lang="de-DE" altLang="de-DE" sz="2400" b="1" dirty="0" smtClean="0">
                <a:solidFill>
                  <a:srgbClr val="FF0000"/>
                </a:solidFill>
              </a:rPr>
              <a:t> </a:t>
            </a:r>
            <a:r>
              <a:rPr lang="de-DE" altLang="de-DE" sz="2400" dirty="0" err="1" smtClean="0"/>
              <a:t>to</a:t>
            </a:r>
            <a:r>
              <a:rPr lang="de-DE" altLang="de-DE" sz="2400" dirty="0" smtClean="0"/>
              <a:t> </a:t>
            </a:r>
            <a:r>
              <a:rPr lang="de-DE" altLang="de-DE" sz="2400" dirty="0" err="1" smtClean="0"/>
              <a:t>punish</a:t>
            </a:r>
            <a:r>
              <a:rPr lang="de-DE" altLang="de-DE" sz="2400" dirty="0" smtClean="0"/>
              <a:t> a </a:t>
            </a:r>
            <a:r>
              <a:rPr lang="de-DE" altLang="de-DE" sz="2400" dirty="0" err="1" smtClean="0"/>
              <a:t>transgressor</a:t>
            </a:r>
            <a:r>
              <a:rPr lang="de-DE" altLang="de-DE" sz="2400" dirty="0" smtClean="0"/>
              <a:t>. </a:t>
            </a:r>
            <a:r>
              <a:rPr lang="de-DE" altLang="de-DE" sz="2400" dirty="0" err="1" smtClean="0"/>
              <a:t>Volunteer‘s</a:t>
            </a:r>
            <a:r>
              <a:rPr lang="de-DE" altLang="de-DE" sz="2400" dirty="0" smtClean="0"/>
              <a:t> Dilemma </a:t>
            </a:r>
            <a:r>
              <a:rPr lang="de-DE" altLang="de-DE" sz="2400" dirty="0" err="1" smtClean="0"/>
              <a:t>is</a:t>
            </a:r>
            <a:r>
              <a:rPr lang="de-DE" altLang="de-DE" sz="2400" dirty="0" smtClean="0"/>
              <a:t> a </a:t>
            </a:r>
            <a:r>
              <a:rPr lang="de-DE" altLang="de-DE" sz="2400" dirty="0" err="1" smtClean="0"/>
              <a:t>model</a:t>
            </a:r>
            <a:r>
              <a:rPr lang="de-DE" altLang="de-DE" sz="2400" dirty="0" smtClean="0"/>
              <a:t> </a:t>
            </a:r>
            <a:r>
              <a:rPr lang="de-DE" altLang="de-DE" sz="2400" dirty="0" err="1" smtClean="0"/>
              <a:t>for</a:t>
            </a:r>
            <a:r>
              <a:rPr lang="de-DE" altLang="de-DE" sz="2400" dirty="0" smtClean="0"/>
              <a:t> </a:t>
            </a:r>
            <a:r>
              <a:rPr lang="de-DE" altLang="de-DE" sz="2400" dirty="0" err="1" smtClean="0"/>
              <a:t>this</a:t>
            </a:r>
            <a:r>
              <a:rPr lang="de-DE" altLang="de-DE" sz="2400" dirty="0" smtClean="0"/>
              <a:t> type of a </a:t>
            </a:r>
            <a:r>
              <a:rPr lang="de-DE" altLang="de-DE" sz="2400" dirty="0" err="1" smtClean="0"/>
              <a:t>sanctioning</a:t>
            </a:r>
            <a:r>
              <a:rPr lang="de-DE" altLang="de-DE" sz="2400" dirty="0" smtClean="0"/>
              <a:t> </a:t>
            </a:r>
            <a:r>
              <a:rPr lang="de-DE" altLang="de-DE" sz="2400" dirty="0" err="1" smtClean="0"/>
              <a:t>dilemma</a:t>
            </a:r>
            <a:r>
              <a:rPr lang="de-DE" altLang="de-DE" sz="2400" dirty="0" smtClean="0"/>
              <a:t> (Diekmann 1985,1993, </a:t>
            </a:r>
            <a:r>
              <a:rPr lang="de-DE" altLang="de-DE" sz="2400" dirty="0" err="1" smtClean="0"/>
              <a:t>Raihani</a:t>
            </a:r>
            <a:r>
              <a:rPr lang="de-DE" altLang="de-DE" sz="2400" dirty="0" smtClean="0"/>
              <a:t> &amp; </a:t>
            </a:r>
            <a:r>
              <a:rPr lang="de-DE" altLang="de-DE" sz="2400" dirty="0" err="1" smtClean="0"/>
              <a:t>Bshary</a:t>
            </a:r>
            <a:r>
              <a:rPr lang="de-DE" altLang="de-DE" sz="2400" dirty="0" smtClean="0"/>
              <a:t> 2011)</a:t>
            </a:r>
          </a:p>
        </p:txBody>
      </p:sp>
      <p:sp>
        <p:nvSpPr>
          <p:cNvPr id="16387" name="Rectangle 2"/>
          <p:cNvSpPr>
            <a:spLocks noGrp="1"/>
          </p:cNvSpPr>
          <p:nvPr>
            <p:ph type="title"/>
          </p:nvPr>
        </p:nvSpPr>
        <p:spPr>
          <a:xfrm>
            <a:off x="184150" y="188913"/>
            <a:ext cx="8964613" cy="1143000"/>
          </a:xfrm>
        </p:spPr>
        <p:txBody>
          <a:bodyPr/>
          <a:lstStyle/>
          <a:p>
            <a:pPr eaLnBrk="1" hangingPunct="1"/>
            <a:r>
              <a:rPr lang="de-DE" altLang="de-DE" sz="3200" smtClean="0"/>
              <a:t>Three key problems with the two-stage linear PGG plus punishment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07950" y="476250"/>
            <a:ext cx="9036050" cy="5976938"/>
          </a:xfrm>
        </p:spPr>
        <p:txBody>
          <a:bodyPr/>
          <a:lstStyle/>
          <a:p>
            <a:pPr marL="0" indent="0">
              <a:buFontTx/>
              <a:buNone/>
              <a:defRPr/>
            </a:pPr>
            <a:r>
              <a:rPr lang="de-DE" altLang="de-DE" b="1" dirty="0" err="1" smtClean="0">
                <a:solidFill>
                  <a:srgbClr val="FF0000"/>
                </a:solidFill>
              </a:rPr>
              <a:t>Nonlinear</a:t>
            </a:r>
            <a:r>
              <a:rPr lang="de-DE" altLang="de-DE" dirty="0" smtClean="0"/>
              <a:t> PGG. </a:t>
            </a:r>
            <a:r>
              <a:rPr lang="de-DE" altLang="de-DE" dirty="0" err="1" smtClean="0"/>
              <a:t>Volunteer‘s</a:t>
            </a:r>
            <a:r>
              <a:rPr lang="de-DE" altLang="de-DE" dirty="0" smtClean="0"/>
              <a:t> Dilemma </a:t>
            </a:r>
            <a:r>
              <a:rPr lang="de-DE" altLang="de-DE" dirty="0" err="1" smtClean="0"/>
              <a:t>as</a:t>
            </a:r>
            <a:r>
              <a:rPr lang="de-DE" altLang="de-DE" dirty="0" smtClean="0"/>
              <a:t> an alternative </a:t>
            </a:r>
            <a:r>
              <a:rPr lang="de-DE" altLang="de-DE" dirty="0" err="1" smtClean="0"/>
              <a:t>model</a:t>
            </a:r>
            <a:r>
              <a:rPr lang="de-DE" altLang="de-DE" dirty="0" smtClean="0"/>
              <a:t> </a:t>
            </a:r>
            <a:r>
              <a:rPr lang="de-DE" altLang="de-DE" dirty="0" err="1" smtClean="0"/>
              <a:t>for</a:t>
            </a:r>
            <a:r>
              <a:rPr lang="de-DE" altLang="de-DE" dirty="0" smtClean="0"/>
              <a:t> </a:t>
            </a:r>
            <a:r>
              <a:rPr lang="de-DE" altLang="de-DE" dirty="0" err="1" smtClean="0"/>
              <a:t>peer</a:t>
            </a:r>
            <a:r>
              <a:rPr lang="de-DE" altLang="de-DE" dirty="0" smtClean="0"/>
              <a:t> </a:t>
            </a:r>
            <a:r>
              <a:rPr lang="de-DE" altLang="de-DE" dirty="0" err="1" smtClean="0"/>
              <a:t>punishment</a:t>
            </a:r>
            <a:r>
              <a:rPr lang="de-DE" altLang="de-DE" dirty="0" smtClean="0"/>
              <a:t> </a:t>
            </a:r>
            <a:r>
              <a:rPr lang="de-DE" altLang="de-DE" dirty="0" err="1" smtClean="0"/>
              <a:t>and</a:t>
            </a:r>
            <a:r>
              <a:rPr lang="de-DE" altLang="de-DE" dirty="0" smtClean="0"/>
              <a:t> </a:t>
            </a:r>
            <a:r>
              <a:rPr lang="de-DE" altLang="de-DE" dirty="0" err="1" smtClean="0"/>
              <a:t>the</a:t>
            </a:r>
            <a:r>
              <a:rPr lang="de-DE" altLang="de-DE" dirty="0" smtClean="0"/>
              <a:t> </a:t>
            </a:r>
            <a:r>
              <a:rPr lang="de-DE" altLang="de-DE" dirty="0" err="1" smtClean="0"/>
              <a:t>second</a:t>
            </a:r>
            <a:r>
              <a:rPr lang="de-DE" altLang="de-DE" dirty="0" smtClean="0"/>
              <a:t>-order </a:t>
            </a:r>
            <a:r>
              <a:rPr lang="de-DE" altLang="de-DE" dirty="0" err="1" smtClean="0"/>
              <a:t>free</a:t>
            </a:r>
            <a:r>
              <a:rPr lang="de-DE" altLang="de-DE" dirty="0" smtClean="0"/>
              <a:t> </a:t>
            </a:r>
            <a:r>
              <a:rPr lang="de-DE" altLang="de-DE" dirty="0" err="1" smtClean="0"/>
              <a:t>rider</a:t>
            </a:r>
            <a:r>
              <a:rPr lang="de-DE" altLang="de-DE" dirty="0" smtClean="0"/>
              <a:t> </a:t>
            </a:r>
            <a:r>
              <a:rPr lang="de-DE" altLang="de-DE" dirty="0" err="1" smtClean="0"/>
              <a:t>dilemma</a:t>
            </a:r>
            <a:endParaRPr lang="de-DE" altLang="de-DE" dirty="0" smtClean="0"/>
          </a:p>
          <a:p>
            <a:pPr marL="514350" indent="-514350">
              <a:buFontTx/>
              <a:buAutoNum type="arabicPeriod"/>
              <a:defRPr/>
            </a:pPr>
            <a:r>
              <a:rPr lang="de-DE" altLang="de-DE" dirty="0" smtClean="0"/>
              <a:t>Are </a:t>
            </a:r>
            <a:r>
              <a:rPr lang="de-DE" altLang="de-DE" b="1" dirty="0" err="1" smtClean="0">
                <a:solidFill>
                  <a:srgbClr val="FF0000"/>
                </a:solidFill>
              </a:rPr>
              <a:t>selfish</a:t>
            </a:r>
            <a:r>
              <a:rPr lang="de-DE" altLang="de-DE" b="1" dirty="0" smtClean="0">
                <a:solidFill>
                  <a:srgbClr val="FF0000"/>
                </a:solidFill>
              </a:rPr>
              <a:t> </a:t>
            </a:r>
            <a:r>
              <a:rPr lang="de-DE" altLang="de-DE" b="1" dirty="0" err="1" smtClean="0">
                <a:solidFill>
                  <a:srgbClr val="FF0000"/>
                </a:solidFill>
              </a:rPr>
              <a:t>strategic</a:t>
            </a:r>
            <a:r>
              <a:rPr lang="de-DE" altLang="de-DE" b="1" dirty="0" smtClean="0">
                <a:solidFill>
                  <a:srgbClr val="FF0000"/>
                </a:solidFill>
              </a:rPr>
              <a:t> </a:t>
            </a:r>
            <a:r>
              <a:rPr lang="de-DE" altLang="de-DE" b="1" dirty="0" err="1" smtClean="0">
                <a:solidFill>
                  <a:srgbClr val="FF0000"/>
                </a:solidFill>
              </a:rPr>
              <a:t>motives</a:t>
            </a:r>
            <a:r>
              <a:rPr lang="de-DE" altLang="de-DE" b="1" dirty="0" smtClean="0">
                <a:solidFill>
                  <a:srgbClr val="FF0000"/>
                </a:solidFill>
              </a:rPr>
              <a:t> </a:t>
            </a:r>
            <a:r>
              <a:rPr lang="de-DE" altLang="de-DE" dirty="0" err="1" smtClean="0"/>
              <a:t>sufficient</a:t>
            </a:r>
            <a:r>
              <a:rPr lang="de-DE" altLang="de-DE" dirty="0" smtClean="0"/>
              <a:t> </a:t>
            </a:r>
            <a:r>
              <a:rPr lang="de-DE" altLang="de-DE" dirty="0" err="1" smtClean="0"/>
              <a:t>to</a:t>
            </a:r>
            <a:r>
              <a:rPr lang="de-DE" altLang="de-DE" dirty="0" smtClean="0"/>
              <a:t>    </a:t>
            </a:r>
            <a:r>
              <a:rPr lang="de-DE" altLang="de-DE" dirty="0" err="1" smtClean="0"/>
              <a:t>sanction</a:t>
            </a:r>
            <a:r>
              <a:rPr lang="de-DE" altLang="de-DE" dirty="0" smtClean="0"/>
              <a:t> norm </a:t>
            </a:r>
            <a:r>
              <a:rPr lang="de-DE" altLang="de-DE" dirty="0" err="1" smtClean="0"/>
              <a:t>violations</a:t>
            </a:r>
            <a:r>
              <a:rPr lang="de-DE" altLang="de-DE" dirty="0" smtClean="0"/>
              <a:t>?</a:t>
            </a:r>
          </a:p>
          <a:p>
            <a:pPr marL="514350" indent="-514350">
              <a:buFontTx/>
              <a:buAutoNum type="arabicPeriod"/>
              <a:defRPr/>
            </a:pPr>
            <a:r>
              <a:rPr lang="de-DE" altLang="de-DE" dirty="0" smtClean="0"/>
              <a:t>This </a:t>
            </a:r>
            <a:r>
              <a:rPr lang="de-DE" altLang="de-DE" dirty="0" err="1" smtClean="0"/>
              <a:t>would</a:t>
            </a:r>
            <a:r>
              <a:rPr lang="de-DE" altLang="de-DE" dirty="0" smtClean="0"/>
              <a:t> </a:t>
            </a:r>
            <a:r>
              <a:rPr lang="de-DE" altLang="de-DE" dirty="0" err="1" smtClean="0"/>
              <a:t>be</a:t>
            </a:r>
            <a:r>
              <a:rPr lang="de-DE" altLang="de-DE" dirty="0" smtClean="0"/>
              <a:t> a </a:t>
            </a:r>
            <a:r>
              <a:rPr lang="de-DE" altLang="de-DE" b="1" dirty="0" err="1" smtClean="0">
                <a:solidFill>
                  <a:srgbClr val="FF0000"/>
                </a:solidFill>
              </a:rPr>
              <a:t>more</a:t>
            </a:r>
            <a:r>
              <a:rPr lang="de-DE" altLang="de-DE" b="1" dirty="0" smtClean="0">
                <a:solidFill>
                  <a:srgbClr val="FF0000"/>
                </a:solidFill>
              </a:rPr>
              <a:t> </a:t>
            </a:r>
            <a:r>
              <a:rPr lang="de-DE" altLang="de-DE" b="1" dirty="0" err="1" smtClean="0">
                <a:solidFill>
                  <a:srgbClr val="FF0000"/>
                </a:solidFill>
              </a:rPr>
              <a:t>parsimonious</a:t>
            </a:r>
            <a:r>
              <a:rPr lang="de-DE" altLang="de-DE" b="1" dirty="0" smtClean="0">
                <a:solidFill>
                  <a:srgbClr val="FF0000"/>
                </a:solidFill>
              </a:rPr>
              <a:t> </a:t>
            </a:r>
            <a:r>
              <a:rPr lang="de-DE" altLang="de-DE" dirty="0" err="1" smtClean="0"/>
              <a:t>explanation</a:t>
            </a:r>
            <a:r>
              <a:rPr lang="de-DE" altLang="de-DE" dirty="0" smtClean="0"/>
              <a:t>.</a:t>
            </a:r>
          </a:p>
          <a:p>
            <a:pPr marL="0" indent="0">
              <a:spcBef>
                <a:spcPts val="0"/>
              </a:spcBef>
              <a:buFontTx/>
              <a:buNone/>
              <a:defRPr/>
            </a:pPr>
            <a:r>
              <a:rPr lang="de-DE" altLang="de-DE" dirty="0" smtClean="0"/>
              <a:t>3. </a:t>
            </a:r>
            <a:r>
              <a:rPr lang="de-DE" altLang="de-DE" dirty="0" err="1" smtClean="0"/>
              <a:t>Does</a:t>
            </a:r>
            <a:r>
              <a:rPr lang="de-DE" altLang="de-DE" dirty="0" smtClean="0"/>
              <a:t> </a:t>
            </a:r>
            <a:r>
              <a:rPr lang="de-DE" altLang="de-DE" b="1" dirty="0" err="1" smtClean="0">
                <a:solidFill>
                  <a:srgbClr val="FF0000"/>
                </a:solidFill>
              </a:rPr>
              <a:t>asymmetry</a:t>
            </a:r>
            <a:r>
              <a:rPr lang="de-DE" altLang="de-DE" b="1" dirty="0" smtClean="0">
                <a:solidFill>
                  <a:srgbClr val="FF0000"/>
                </a:solidFill>
              </a:rPr>
              <a:t> </a:t>
            </a:r>
            <a:r>
              <a:rPr lang="de-DE" altLang="de-DE" dirty="0" smtClean="0"/>
              <a:t>(</a:t>
            </a:r>
            <a:r>
              <a:rPr lang="de-DE" altLang="de-DE" dirty="0" err="1" smtClean="0"/>
              <a:t>heterogeneity</a:t>
            </a:r>
            <a:r>
              <a:rPr lang="de-DE" altLang="de-DE" dirty="0" smtClean="0"/>
              <a:t>) of </a:t>
            </a:r>
          </a:p>
          <a:p>
            <a:pPr marL="0" indent="0">
              <a:spcBef>
                <a:spcPts val="0"/>
              </a:spcBef>
              <a:buFontTx/>
              <a:buNone/>
              <a:defRPr/>
            </a:pPr>
            <a:r>
              <a:rPr lang="de-DE" altLang="de-DE" dirty="0" smtClean="0"/>
              <a:t>    </a:t>
            </a:r>
            <a:r>
              <a:rPr lang="de-DE" altLang="de-DE" dirty="0" err="1" smtClean="0"/>
              <a:t>actor‘s</a:t>
            </a:r>
            <a:r>
              <a:rPr lang="de-DE" altLang="de-DE" dirty="0" smtClean="0"/>
              <a:t> </a:t>
            </a:r>
            <a:r>
              <a:rPr lang="de-DE" altLang="de-DE" dirty="0" err="1" smtClean="0"/>
              <a:t>interest</a:t>
            </a:r>
            <a:r>
              <a:rPr lang="de-DE" altLang="de-DE" dirty="0" smtClean="0"/>
              <a:t> in </a:t>
            </a:r>
            <a:r>
              <a:rPr lang="de-DE" altLang="de-DE" dirty="0" err="1" smtClean="0"/>
              <a:t>the</a:t>
            </a:r>
            <a:r>
              <a:rPr lang="de-DE" altLang="de-DE" dirty="0" smtClean="0"/>
              <a:t> </a:t>
            </a:r>
            <a:r>
              <a:rPr lang="de-DE" altLang="de-DE" dirty="0" err="1" smtClean="0"/>
              <a:t>collective</a:t>
            </a:r>
            <a:r>
              <a:rPr lang="de-DE" altLang="de-DE" dirty="0" smtClean="0"/>
              <a:t> </a:t>
            </a:r>
            <a:r>
              <a:rPr lang="de-DE" altLang="de-DE" dirty="0" err="1" smtClean="0"/>
              <a:t>good</a:t>
            </a:r>
            <a:r>
              <a:rPr lang="de-DE" altLang="de-DE" dirty="0" smtClean="0"/>
              <a:t> </a:t>
            </a:r>
            <a:r>
              <a:rPr lang="de-DE" altLang="de-DE" dirty="0" err="1" smtClean="0"/>
              <a:t>or</a:t>
            </a:r>
            <a:r>
              <a:rPr lang="de-DE" altLang="de-DE" dirty="0" smtClean="0"/>
              <a:t> </a:t>
            </a:r>
          </a:p>
          <a:p>
            <a:pPr marL="0" indent="0">
              <a:spcBef>
                <a:spcPts val="0"/>
              </a:spcBef>
              <a:buFontTx/>
              <a:buNone/>
              <a:defRPr/>
            </a:pPr>
            <a:r>
              <a:rPr lang="de-DE" altLang="de-DE" dirty="0"/>
              <a:t> </a:t>
            </a:r>
            <a:r>
              <a:rPr lang="de-DE" altLang="de-DE" dirty="0" smtClean="0"/>
              <a:t>   </a:t>
            </a:r>
            <a:r>
              <a:rPr lang="de-DE" altLang="de-DE" dirty="0" err="1" smtClean="0"/>
              <a:t>asymmetry</a:t>
            </a:r>
            <a:r>
              <a:rPr lang="de-DE" altLang="de-DE" dirty="0" smtClean="0"/>
              <a:t> of </a:t>
            </a:r>
            <a:r>
              <a:rPr lang="de-DE" altLang="de-DE" dirty="0" err="1" smtClean="0"/>
              <a:t>sanctioning</a:t>
            </a:r>
            <a:r>
              <a:rPr lang="de-DE" altLang="de-DE" dirty="0" smtClean="0"/>
              <a:t> </a:t>
            </a:r>
            <a:r>
              <a:rPr lang="de-DE" altLang="de-DE" dirty="0" err="1" smtClean="0"/>
              <a:t>costs</a:t>
            </a:r>
            <a:r>
              <a:rPr lang="de-DE" altLang="de-DE" dirty="0" smtClean="0"/>
              <a:t> </a:t>
            </a:r>
            <a:r>
              <a:rPr lang="de-DE" altLang="de-DE" dirty="0" err="1" smtClean="0"/>
              <a:t>promotes</a:t>
            </a:r>
            <a:endParaRPr lang="de-DE" altLang="de-DE" dirty="0" smtClean="0"/>
          </a:p>
          <a:p>
            <a:pPr marL="0" indent="0">
              <a:spcBef>
                <a:spcPts val="0"/>
              </a:spcBef>
              <a:buFontTx/>
              <a:buNone/>
              <a:defRPr/>
            </a:pPr>
            <a:r>
              <a:rPr lang="de-DE" altLang="de-DE" dirty="0"/>
              <a:t> </a:t>
            </a:r>
            <a:r>
              <a:rPr lang="de-DE" altLang="de-DE" dirty="0" smtClean="0"/>
              <a:t>   </a:t>
            </a:r>
            <a:r>
              <a:rPr lang="de-DE" altLang="de-DE" dirty="0" err="1" smtClean="0"/>
              <a:t>cooperation</a:t>
            </a:r>
            <a:r>
              <a:rPr lang="de-DE" altLang="de-DE" dirty="0" smtClean="0"/>
              <a:t>?</a:t>
            </a:r>
          </a:p>
          <a:p>
            <a:pPr marL="0" indent="0">
              <a:buFontTx/>
              <a:buNone/>
              <a:defRPr/>
            </a:pPr>
            <a:r>
              <a:rPr lang="de-DE" altLang="de-DE" dirty="0" smtClean="0"/>
              <a:t>4. </a:t>
            </a:r>
            <a:r>
              <a:rPr lang="de-DE" altLang="de-DE" dirty="0" err="1" smtClean="0"/>
              <a:t>Selfish</a:t>
            </a:r>
            <a:r>
              <a:rPr lang="de-DE" altLang="de-DE" dirty="0" smtClean="0"/>
              <a:t> </a:t>
            </a:r>
            <a:r>
              <a:rPr lang="de-DE" altLang="de-DE" dirty="0" err="1" smtClean="0"/>
              <a:t>motives</a:t>
            </a:r>
            <a:r>
              <a:rPr lang="de-DE" altLang="de-DE" dirty="0" smtClean="0"/>
              <a:t> versus </a:t>
            </a:r>
            <a:r>
              <a:rPr lang="de-DE" altLang="de-DE" b="1" dirty="0" err="1" smtClean="0">
                <a:solidFill>
                  <a:srgbClr val="FF0000"/>
                </a:solidFill>
              </a:rPr>
              <a:t>altruistic</a:t>
            </a:r>
            <a:r>
              <a:rPr lang="de-DE" altLang="de-DE" b="1" dirty="0" smtClean="0">
                <a:solidFill>
                  <a:srgbClr val="FF0000"/>
                </a:solidFill>
              </a:rPr>
              <a:t> </a:t>
            </a:r>
            <a:r>
              <a:rPr lang="de-DE" altLang="de-DE" b="1" dirty="0" err="1" smtClean="0">
                <a:solidFill>
                  <a:srgbClr val="FF0000"/>
                </a:solidFill>
              </a:rPr>
              <a:t>punishment</a:t>
            </a:r>
            <a:r>
              <a:rPr lang="de-DE" altLang="de-DE"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andyverbotIMG_0320"/>
          <p:cNvPicPr>
            <a:picLocks noChangeAspect="1" noChangeArrowheads="1"/>
          </p:cNvPicPr>
          <p:nvPr/>
        </p:nvPicPr>
        <p:blipFill>
          <a:blip r:embed="rId3" cstate="print"/>
          <a:srcRect/>
          <a:stretch>
            <a:fillRect/>
          </a:stretch>
        </p:blipFill>
        <p:spPr bwMode="auto">
          <a:xfrm>
            <a:off x="611188" y="549275"/>
            <a:ext cx="4376737" cy="5859463"/>
          </a:xfrm>
          <a:prstGeom prst="rect">
            <a:avLst/>
          </a:prstGeom>
          <a:noFill/>
          <a:ln w="9525">
            <a:noFill/>
            <a:miter lim="800000"/>
            <a:headEnd/>
            <a:tailEnd/>
          </a:ln>
        </p:spPr>
      </p:pic>
      <p:sp>
        <p:nvSpPr>
          <p:cNvPr id="18435" name="Text Box 5"/>
          <p:cNvSpPr txBox="1">
            <a:spLocks noChangeArrowheads="1"/>
          </p:cNvSpPr>
          <p:nvPr/>
        </p:nvSpPr>
        <p:spPr bwMode="auto">
          <a:xfrm>
            <a:off x="5195888" y="1844675"/>
            <a:ext cx="3948112" cy="2984500"/>
          </a:xfrm>
          <a:prstGeom prst="rect">
            <a:avLst/>
          </a:prstGeom>
          <a:noFill/>
          <a:ln w="9525">
            <a:noFill/>
            <a:miter lim="800000"/>
            <a:headEnd/>
            <a:tailEnd/>
          </a:ln>
          <a:effectLst/>
        </p:spPr>
        <p:txBody>
          <a:bodyPr wrap="none">
            <a:spAutoFit/>
          </a:bodyPr>
          <a:lstStyle/>
          <a:p>
            <a:r>
              <a:rPr lang="de-DE" altLang="de-DE" sz="2800" b="1"/>
              <a:t>Sanctioning Dilemma</a:t>
            </a:r>
          </a:p>
          <a:p>
            <a:endParaRPr lang="de-DE" altLang="de-DE"/>
          </a:p>
          <a:p>
            <a:r>
              <a:rPr lang="de-DE" altLang="de-DE" sz="2400"/>
              <a:t>N bystander. Who is ready</a:t>
            </a:r>
          </a:p>
          <a:p>
            <a:r>
              <a:rPr lang="de-DE" altLang="de-DE" sz="2400"/>
              <a:t>to punish the norm violator?</a:t>
            </a:r>
          </a:p>
          <a:p>
            <a:endParaRPr lang="de-DE" altLang="de-DE" sz="2400"/>
          </a:p>
          <a:p>
            <a:r>
              <a:rPr lang="de-DE" altLang="de-DE" sz="2400"/>
              <a:t>(One bystander is sufficient</a:t>
            </a:r>
          </a:p>
          <a:p>
            <a:r>
              <a:rPr lang="de-DE" altLang="de-DE" sz="2400"/>
              <a:t>for punishment.)</a:t>
            </a:r>
          </a:p>
          <a:p>
            <a:endParaRPr lang="de-DE" altLang="de-DE"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andyverbotIMG_0320"/>
          <p:cNvPicPr>
            <a:picLocks noChangeAspect="1" noChangeArrowheads="1"/>
          </p:cNvPicPr>
          <p:nvPr/>
        </p:nvPicPr>
        <p:blipFill>
          <a:blip r:embed="rId3" cstate="print"/>
          <a:srcRect/>
          <a:stretch>
            <a:fillRect/>
          </a:stretch>
        </p:blipFill>
        <p:spPr bwMode="auto">
          <a:xfrm>
            <a:off x="611188" y="549275"/>
            <a:ext cx="4376737" cy="5859463"/>
          </a:xfrm>
          <a:prstGeom prst="rect">
            <a:avLst/>
          </a:prstGeom>
          <a:noFill/>
          <a:ln w="9525">
            <a:noFill/>
            <a:miter lim="800000"/>
            <a:headEnd/>
            <a:tailEnd/>
          </a:ln>
        </p:spPr>
      </p:pic>
      <p:sp>
        <p:nvSpPr>
          <p:cNvPr id="19459" name="Text Box 3"/>
          <p:cNvSpPr txBox="1">
            <a:spLocks noChangeArrowheads="1"/>
          </p:cNvSpPr>
          <p:nvPr/>
        </p:nvSpPr>
        <p:spPr bwMode="auto">
          <a:xfrm>
            <a:off x="5195888" y="1844675"/>
            <a:ext cx="3948112" cy="2984500"/>
          </a:xfrm>
          <a:prstGeom prst="rect">
            <a:avLst/>
          </a:prstGeom>
          <a:noFill/>
          <a:ln w="9525">
            <a:noFill/>
            <a:miter lim="800000"/>
            <a:headEnd/>
            <a:tailEnd/>
          </a:ln>
          <a:effectLst/>
        </p:spPr>
        <p:txBody>
          <a:bodyPr wrap="none">
            <a:spAutoFit/>
          </a:bodyPr>
          <a:lstStyle/>
          <a:p>
            <a:r>
              <a:rPr lang="de-DE" altLang="de-DE" sz="2800" b="1"/>
              <a:t>Sanctioning Dilemma</a:t>
            </a:r>
          </a:p>
          <a:p>
            <a:endParaRPr lang="de-DE" altLang="de-DE"/>
          </a:p>
          <a:p>
            <a:r>
              <a:rPr lang="de-DE" altLang="de-DE" sz="2400"/>
              <a:t>N bystander. Who is ready</a:t>
            </a:r>
          </a:p>
          <a:p>
            <a:r>
              <a:rPr lang="de-DE" altLang="de-DE" sz="2400"/>
              <a:t>to punish the norm violator?</a:t>
            </a:r>
          </a:p>
          <a:p>
            <a:endParaRPr lang="de-DE" altLang="de-DE" sz="2400"/>
          </a:p>
          <a:p>
            <a:r>
              <a:rPr lang="de-DE" altLang="de-DE" sz="2400"/>
              <a:t>(One bystander is sufficient</a:t>
            </a:r>
          </a:p>
          <a:p>
            <a:r>
              <a:rPr lang="de-DE" altLang="de-DE" sz="2400"/>
              <a:t>for punishment.)</a:t>
            </a:r>
          </a:p>
          <a:p>
            <a:endParaRPr lang="de-DE" altLang="de-DE" sz="2400"/>
          </a:p>
        </p:txBody>
      </p:sp>
      <p:sp>
        <p:nvSpPr>
          <p:cNvPr id="19460" name="Line 7"/>
          <p:cNvSpPr>
            <a:spLocks noChangeShapeType="1"/>
          </p:cNvSpPr>
          <p:nvPr/>
        </p:nvSpPr>
        <p:spPr bwMode="auto">
          <a:xfrm flipH="1">
            <a:off x="3995738" y="765175"/>
            <a:ext cx="1728787" cy="1150938"/>
          </a:xfrm>
          <a:prstGeom prst="line">
            <a:avLst/>
          </a:prstGeom>
          <a:noFill/>
          <a:ln w="76200">
            <a:solidFill>
              <a:srgbClr val="FF0000"/>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de-DE" altLang="de-DE" sz="3200" smtClean="0"/>
              <a:t>Sanctioning as a volunteer‘s dilemma</a:t>
            </a:r>
            <a:endParaRPr lang="de-CH" altLang="de-DE" sz="3200" smtClean="0"/>
          </a:p>
        </p:txBody>
      </p:sp>
      <p:pic>
        <p:nvPicPr>
          <p:cNvPr id="20483" name="Picture 2"/>
          <p:cNvPicPr>
            <a:picLocks noChangeAspect="1" noChangeArrowheads="1"/>
          </p:cNvPicPr>
          <p:nvPr/>
        </p:nvPicPr>
        <p:blipFill>
          <a:blip r:embed="rId2" cstate="print"/>
          <a:srcRect/>
          <a:stretch>
            <a:fillRect/>
          </a:stretch>
        </p:blipFill>
        <p:spPr bwMode="auto">
          <a:xfrm>
            <a:off x="1014413" y="2708275"/>
            <a:ext cx="7288212" cy="1444625"/>
          </a:xfrm>
          <a:prstGeom prst="rect">
            <a:avLst/>
          </a:prstGeom>
          <a:noFill/>
          <a:ln w="9525">
            <a:noFill/>
            <a:miter lim="800000"/>
            <a:headEnd/>
            <a:tailEnd/>
          </a:ln>
        </p:spPr>
      </p:pic>
      <p:pic>
        <p:nvPicPr>
          <p:cNvPr id="20484" name="Picture 3"/>
          <p:cNvPicPr>
            <a:picLocks noChangeAspect="1" noChangeArrowheads="1"/>
          </p:cNvPicPr>
          <p:nvPr/>
        </p:nvPicPr>
        <p:blipFill>
          <a:blip r:embed="rId3" cstate="print"/>
          <a:srcRect/>
          <a:stretch>
            <a:fillRect/>
          </a:stretch>
        </p:blipFill>
        <p:spPr bwMode="auto">
          <a:xfrm>
            <a:off x="1187450" y="1196975"/>
            <a:ext cx="7072313" cy="1284288"/>
          </a:xfrm>
          <a:prstGeom prst="rect">
            <a:avLst/>
          </a:prstGeom>
          <a:noFill/>
          <a:ln w="9525">
            <a:noFill/>
            <a:miter lim="800000"/>
            <a:headEnd/>
            <a:tailEnd/>
          </a:ln>
        </p:spPr>
      </p:pic>
      <p:sp>
        <p:nvSpPr>
          <p:cNvPr id="20485" name="TextBox 3"/>
          <p:cNvSpPr txBox="1">
            <a:spLocks noChangeArrowheads="1"/>
          </p:cNvSpPr>
          <p:nvPr/>
        </p:nvSpPr>
        <p:spPr bwMode="auto">
          <a:xfrm>
            <a:off x="1116013" y="4724400"/>
            <a:ext cx="4892675" cy="585788"/>
          </a:xfrm>
          <a:prstGeom prst="rect">
            <a:avLst/>
          </a:prstGeom>
          <a:noFill/>
          <a:ln w="9525">
            <a:noFill/>
            <a:miter lim="800000"/>
            <a:headEnd/>
            <a:tailEnd/>
          </a:ln>
        </p:spPr>
        <p:txBody>
          <a:bodyPr wrap="none">
            <a:spAutoFit/>
          </a:bodyPr>
          <a:lstStyle/>
          <a:p>
            <a:r>
              <a:rPr lang="de-DE" altLang="de-DE" sz="1600"/>
              <a:t>Diekmann, A., 1993. Cooperation in an asymmetric</a:t>
            </a:r>
          </a:p>
          <a:p>
            <a:r>
              <a:rPr lang="de-DE" altLang="de-DE" sz="1600"/>
              <a:t>volunteer‘s dilemma, Int. J. of Game Theory 22</a:t>
            </a:r>
            <a:endParaRPr lang="de-CH" altLang="de-DE"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ph type="body" idx="1"/>
          </p:nvPr>
        </p:nvPicPr>
        <p:blipFill>
          <a:blip r:embed="rId3" cstate="print"/>
          <a:srcRect/>
          <a:stretch>
            <a:fillRect/>
          </a:stretch>
        </p:blipFill>
        <p:spPr>
          <a:xfrm>
            <a:off x="544513" y="495300"/>
            <a:ext cx="8270875" cy="5526088"/>
          </a:xfrm>
          <a:noFill/>
        </p:spPr>
      </p:pic>
      <p:sp>
        <p:nvSpPr>
          <p:cNvPr id="21507" name="Text Box 3"/>
          <p:cNvSpPr txBox="1">
            <a:spLocks noChangeArrowheads="1"/>
          </p:cNvSpPr>
          <p:nvPr/>
        </p:nvSpPr>
        <p:spPr bwMode="auto">
          <a:xfrm>
            <a:off x="827088" y="6021388"/>
            <a:ext cx="1695450" cy="366712"/>
          </a:xfrm>
          <a:prstGeom prst="rect">
            <a:avLst/>
          </a:prstGeom>
          <a:noFill/>
          <a:ln w="9525">
            <a:noFill/>
            <a:miter lim="800000"/>
            <a:headEnd/>
            <a:tailEnd/>
          </a:ln>
          <a:effectLst/>
        </p:spPr>
        <p:txBody>
          <a:bodyPr wrap="none">
            <a:spAutoFit/>
          </a:bodyPr>
          <a:lstStyle/>
          <a:p>
            <a:r>
              <a:rPr lang="de-DE" altLang="de-DE"/>
              <a:t>Evolution 2011</a:t>
            </a:r>
          </a:p>
        </p:txBody>
      </p:sp>
      <p:cxnSp>
        <p:nvCxnSpPr>
          <p:cNvPr id="3" name="Straight Connector 2"/>
          <p:cNvCxnSpPr/>
          <p:nvPr/>
        </p:nvCxnSpPr>
        <p:spPr>
          <a:xfrm>
            <a:off x="900113" y="4716463"/>
            <a:ext cx="76327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00113" y="4941888"/>
            <a:ext cx="67675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510" name="TextBox 7"/>
          <p:cNvSpPr txBox="1">
            <a:spLocks noChangeArrowheads="1"/>
          </p:cNvSpPr>
          <p:nvPr/>
        </p:nvSpPr>
        <p:spPr bwMode="auto">
          <a:xfrm>
            <a:off x="3563938" y="3198813"/>
            <a:ext cx="5124450" cy="1323975"/>
          </a:xfrm>
          <a:prstGeom prst="rect">
            <a:avLst/>
          </a:prstGeom>
          <a:noFill/>
          <a:ln w="9525">
            <a:noFill/>
            <a:miter lim="800000"/>
            <a:headEnd/>
            <a:tailEnd/>
          </a:ln>
        </p:spPr>
        <p:txBody>
          <a:bodyPr wrap="none">
            <a:spAutoFit/>
          </a:bodyPr>
          <a:lstStyle/>
          <a:p>
            <a:r>
              <a:rPr lang="de-DE" altLang="de-DE" sz="1600"/>
              <a:t>„The evolution of punishment to stabilize cooperation</a:t>
            </a:r>
          </a:p>
          <a:p>
            <a:r>
              <a:rPr lang="de-DE" altLang="de-DE" sz="1600"/>
              <a:t>in n-player games has been treated as a second-order</a:t>
            </a:r>
          </a:p>
          <a:p>
            <a:r>
              <a:rPr lang="de-DE" altLang="de-DE" sz="1600"/>
              <a:t>social dilemma, where contributions to punishment of</a:t>
            </a:r>
          </a:p>
          <a:p>
            <a:r>
              <a:rPr lang="de-DE" altLang="de-DE" sz="1600"/>
              <a:t>free-riders are altruistic. </a:t>
            </a:r>
            <a:r>
              <a:rPr lang="de-DE" altLang="de-DE" sz="1600" b="1"/>
              <a:t>Hence it may only evolve</a:t>
            </a:r>
          </a:p>
          <a:p>
            <a:r>
              <a:rPr lang="de-DE" altLang="de-DE" sz="1600" b="1"/>
              <a:t>under highly restricted conditions.“ </a:t>
            </a:r>
            <a:endParaRPr lang="de-CH" altLang="de-DE" sz="1600" b="1"/>
          </a:p>
        </p:txBody>
      </p:sp>
      <p:cxnSp>
        <p:nvCxnSpPr>
          <p:cNvPr id="10" name="Straight Arrow Connector 9"/>
          <p:cNvCxnSpPr/>
          <p:nvPr/>
        </p:nvCxnSpPr>
        <p:spPr>
          <a:xfrm flipV="1">
            <a:off x="2411413" y="3860800"/>
            <a:ext cx="1081087" cy="60325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de-DE" altLang="de-DE" smtClean="0"/>
              <a:t>Volunteer‘s Dilemma (VOD)</a:t>
            </a:r>
            <a:endParaRPr lang="de-CH" altLang="de-DE" smtClean="0"/>
          </a:p>
        </p:txBody>
      </p:sp>
      <p:sp>
        <p:nvSpPr>
          <p:cNvPr id="3" name="Content Placeholder 2"/>
          <p:cNvSpPr>
            <a:spLocks noGrp="1"/>
          </p:cNvSpPr>
          <p:nvPr>
            <p:ph idx="1"/>
          </p:nvPr>
        </p:nvSpPr>
        <p:spPr/>
        <p:txBody>
          <a:bodyPr/>
          <a:lstStyle/>
          <a:p>
            <a:pPr marL="514350" indent="-514350">
              <a:buFontTx/>
              <a:buAutoNum type="arabicPeriod"/>
              <a:defRPr/>
            </a:pPr>
            <a:r>
              <a:rPr lang="de-DE" sz="2800" dirty="0" err="1" smtClean="0">
                <a:solidFill>
                  <a:srgbClr val="FF0000"/>
                </a:solidFill>
              </a:rPr>
              <a:t>Symmetric</a:t>
            </a:r>
            <a:r>
              <a:rPr lang="de-DE" sz="2800" dirty="0" smtClean="0">
                <a:solidFill>
                  <a:srgbClr val="FF0000"/>
                </a:solidFill>
              </a:rPr>
              <a:t> VOD</a:t>
            </a:r>
          </a:p>
          <a:p>
            <a:pPr marL="0" indent="0">
              <a:buFontTx/>
              <a:buNone/>
              <a:defRPr/>
            </a:pPr>
            <a:r>
              <a:rPr lang="de-DE" sz="2800" dirty="0" err="1" smtClean="0"/>
              <a:t>Three</a:t>
            </a:r>
            <a:r>
              <a:rPr lang="de-DE" sz="2800" dirty="0" smtClean="0"/>
              <a:t> </a:t>
            </a:r>
            <a:r>
              <a:rPr lang="de-DE" sz="2800" dirty="0" err="1" smtClean="0"/>
              <a:t>players</a:t>
            </a:r>
            <a:r>
              <a:rPr lang="de-DE" sz="2800" dirty="0" smtClean="0"/>
              <a:t> </a:t>
            </a:r>
            <a:r>
              <a:rPr lang="de-DE" sz="2800" dirty="0" err="1" smtClean="0"/>
              <a:t>have</a:t>
            </a:r>
            <a:r>
              <a:rPr lang="de-DE" sz="2800" dirty="0" smtClean="0"/>
              <a:t> </a:t>
            </a:r>
            <a:r>
              <a:rPr lang="de-DE" sz="2800" dirty="0" err="1" smtClean="0"/>
              <a:t>the</a:t>
            </a:r>
            <a:r>
              <a:rPr lang="de-DE" sz="2800" dirty="0" smtClean="0"/>
              <a:t> </a:t>
            </a:r>
            <a:r>
              <a:rPr lang="de-DE" sz="2800" dirty="0" err="1" smtClean="0"/>
              <a:t>option</a:t>
            </a:r>
            <a:r>
              <a:rPr lang="de-DE" sz="2800" dirty="0" smtClean="0"/>
              <a:t> </a:t>
            </a:r>
            <a:r>
              <a:rPr lang="de-DE" sz="2800" dirty="0" err="1" smtClean="0"/>
              <a:t>to</a:t>
            </a:r>
            <a:r>
              <a:rPr lang="de-DE" sz="2800" dirty="0" smtClean="0"/>
              <a:t> </a:t>
            </a:r>
            <a:r>
              <a:rPr lang="de-DE" sz="2800" dirty="0" err="1" smtClean="0"/>
              <a:t>either</a:t>
            </a:r>
            <a:r>
              <a:rPr lang="de-DE" sz="2800" dirty="0" smtClean="0"/>
              <a:t> </a:t>
            </a:r>
            <a:r>
              <a:rPr lang="de-DE" sz="2800" dirty="0" err="1" smtClean="0"/>
              <a:t>choose</a:t>
            </a:r>
            <a:r>
              <a:rPr lang="de-DE" sz="2800" dirty="0" smtClean="0"/>
              <a:t> 100 Fr. </a:t>
            </a:r>
            <a:r>
              <a:rPr lang="de-DE" sz="2800" dirty="0" err="1" smtClean="0"/>
              <a:t>or</a:t>
            </a:r>
            <a:r>
              <a:rPr lang="de-DE" sz="2800" dirty="0" smtClean="0"/>
              <a:t> 20 Fr. All </a:t>
            </a:r>
            <a:r>
              <a:rPr lang="de-DE" sz="2800" dirty="0" err="1" smtClean="0"/>
              <a:t>wishes</a:t>
            </a:r>
            <a:r>
              <a:rPr lang="de-DE" sz="2800" dirty="0" smtClean="0"/>
              <a:t> will </a:t>
            </a:r>
            <a:r>
              <a:rPr lang="de-DE" sz="2800" dirty="0" err="1" smtClean="0"/>
              <a:t>be</a:t>
            </a:r>
            <a:r>
              <a:rPr lang="de-DE" sz="2800" dirty="0" smtClean="0"/>
              <a:t> </a:t>
            </a:r>
            <a:r>
              <a:rPr lang="de-DE" sz="2800" dirty="0" err="1" smtClean="0"/>
              <a:t>fullfilled</a:t>
            </a:r>
            <a:r>
              <a:rPr lang="de-DE" sz="2800" dirty="0" smtClean="0"/>
              <a:t> </a:t>
            </a:r>
            <a:r>
              <a:rPr lang="de-DE" sz="2800" dirty="0" err="1" smtClean="0"/>
              <a:t>provided</a:t>
            </a:r>
            <a:r>
              <a:rPr lang="de-DE" sz="2800" dirty="0" smtClean="0"/>
              <a:t> at least </a:t>
            </a:r>
            <a:r>
              <a:rPr lang="de-DE" sz="2800" dirty="0" err="1" smtClean="0"/>
              <a:t>one</a:t>
            </a:r>
            <a:r>
              <a:rPr lang="de-DE" sz="2800" dirty="0" smtClean="0"/>
              <a:t> </a:t>
            </a:r>
            <a:r>
              <a:rPr lang="de-DE" sz="2800" dirty="0" err="1" smtClean="0"/>
              <a:t>player</a:t>
            </a:r>
            <a:r>
              <a:rPr lang="de-DE" sz="2800" dirty="0" smtClean="0"/>
              <a:t> </a:t>
            </a:r>
            <a:r>
              <a:rPr lang="de-DE" sz="2800" dirty="0" err="1" smtClean="0"/>
              <a:t>decides</a:t>
            </a:r>
            <a:r>
              <a:rPr lang="de-DE" sz="2800" dirty="0" smtClean="0"/>
              <a:t> </a:t>
            </a:r>
            <a:r>
              <a:rPr lang="de-DE" sz="2800" dirty="0" err="1" smtClean="0"/>
              <a:t>for</a:t>
            </a:r>
            <a:r>
              <a:rPr lang="de-DE" sz="2800" dirty="0" smtClean="0"/>
              <a:t> 20 Fr. </a:t>
            </a:r>
            <a:r>
              <a:rPr lang="de-DE" sz="2800" dirty="0" err="1" smtClean="0"/>
              <a:t>Otherwise</a:t>
            </a:r>
            <a:r>
              <a:rPr lang="de-DE" sz="2800" dirty="0" smtClean="0"/>
              <a:t> all </a:t>
            </a:r>
            <a:r>
              <a:rPr lang="de-DE" sz="2800" dirty="0" err="1" smtClean="0"/>
              <a:t>players</a:t>
            </a:r>
            <a:r>
              <a:rPr lang="de-DE" sz="2800" dirty="0" smtClean="0"/>
              <a:t> </a:t>
            </a:r>
            <a:r>
              <a:rPr lang="de-DE" sz="2800" dirty="0" err="1" smtClean="0"/>
              <a:t>get</a:t>
            </a:r>
            <a:r>
              <a:rPr lang="de-DE" sz="2800" dirty="0" smtClean="0"/>
              <a:t> </a:t>
            </a:r>
            <a:r>
              <a:rPr lang="de-DE" sz="2800" dirty="0" err="1" smtClean="0"/>
              <a:t>nothing</a:t>
            </a:r>
            <a:r>
              <a:rPr lang="de-DE" sz="2800" dirty="0" smtClean="0"/>
              <a:t>!</a:t>
            </a:r>
          </a:p>
          <a:p>
            <a:pPr marL="0" indent="0">
              <a:buFontTx/>
              <a:buNone/>
              <a:defRPr/>
            </a:pPr>
            <a:r>
              <a:rPr lang="de-DE" sz="2800" dirty="0" smtClean="0">
                <a:solidFill>
                  <a:srgbClr val="FF0000"/>
                </a:solidFill>
              </a:rPr>
              <a:t>2. </a:t>
            </a:r>
            <a:r>
              <a:rPr lang="de-DE" sz="2800" dirty="0" err="1" smtClean="0">
                <a:solidFill>
                  <a:srgbClr val="FF0000"/>
                </a:solidFill>
              </a:rPr>
              <a:t>Asymmetric</a:t>
            </a:r>
            <a:r>
              <a:rPr lang="de-DE" sz="2800" dirty="0" smtClean="0">
                <a:solidFill>
                  <a:srgbClr val="FF0000"/>
                </a:solidFill>
              </a:rPr>
              <a:t> VOD</a:t>
            </a:r>
          </a:p>
          <a:p>
            <a:pPr marL="0" indent="0">
              <a:buFontTx/>
              <a:buNone/>
              <a:defRPr/>
            </a:pPr>
            <a:r>
              <a:rPr lang="de-DE" sz="2800" dirty="0" err="1" smtClean="0"/>
              <a:t>Here</a:t>
            </a:r>
            <a:r>
              <a:rPr lang="de-DE" sz="2800" dirty="0" smtClean="0"/>
              <a:t> </a:t>
            </a:r>
            <a:r>
              <a:rPr lang="de-DE" sz="2800" dirty="0" err="1" smtClean="0"/>
              <a:t>one</a:t>
            </a:r>
            <a:r>
              <a:rPr lang="de-DE" sz="2800" dirty="0" smtClean="0"/>
              <a:t> </a:t>
            </a:r>
            <a:r>
              <a:rPr lang="de-DE" sz="2800" dirty="0" err="1" smtClean="0"/>
              <a:t>player</a:t>
            </a:r>
            <a:r>
              <a:rPr lang="de-DE" sz="2800" dirty="0" smtClean="0"/>
              <a:t> („</a:t>
            </a:r>
            <a:r>
              <a:rPr lang="de-DE" sz="2800" dirty="0" err="1" smtClean="0"/>
              <a:t>the</a:t>
            </a:r>
            <a:r>
              <a:rPr lang="de-DE" sz="2800" dirty="0" smtClean="0"/>
              <a:t> strong </a:t>
            </a:r>
            <a:r>
              <a:rPr lang="de-DE" sz="2800" dirty="0" err="1" smtClean="0"/>
              <a:t>player</a:t>
            </a:r>
            <a:r>
              <a:rPr lang="de-DE" sz="2800" dirty="0" smtClean="0"/>
              <a:t>“) </a:t>
            </a:r>
            <a:r>
              <a:rPr lang="de-DE" sz="2800" dirty="0" err="1" smtClean="0"/>
              <a:t>has</a:t>
            </a:r>
            <a:r>
              <a:rPr lang="de-DE" sz="2800" dirty="0" smtClean="0"/>
              <a:t> </a:t>
            </a:r>
            <a:r>
              <a:rPr lang="de-DE" sz="2800" dirty="0" err="1" smtClean="0"/>
              <a:t>the</a:t>
            </a:r>
            <a:r>
              <a:rPr lang="de-DE" sz="2800" dirty="0" smtClean="0"/>
              <a:t> </a:t>
            </a:r>
            <a:r>
              <a:rPr lang="de-DE" sz="2800" dirty="0" err="1" smtClean="0"/>
              <a:t>option</a:t>
            </a:r>
            <a:r>
              <a:rPr lang="de-DE" sz="2800" dirty="0" smtClean="0"/>
              <a:t> </a:t>
            </a:r>
            <a:r>
              <a:rPr lang="de-DE" sz="2800" dirty="0" err="1" smtClean="0"/>
              <a:t>between</a:t>
            </a:r>
            <a:r>
              <a:rPr lang="de-DE" sz="2800" dirty="0" smtClean="0"/>
              <a:t> 100 Fr. versus 50 Fr. All </a:t>
            </a:r>
            <a:r>
              <a:rPr lang="de-DE" sz="2800" dirty="0" err="1" smtClean="0"/>
              <a:t>other</a:t>
            </a:r>
            <a:r>
              <a:rPr lang="de-DE" sz="2800" dirty="0" smtClean="0"/>
              <a:t> „</a:t>
            </a:r>
            <a:r>
              <a:rPr lang="de-DE" sz="2800" dirty="0" err="1" smtClean="0"/>
              <a:t>weak</a:t>
            </a:r>
            <a:r>
              <a:rPr lang="de-DE" sz="2800" dirty="0" smtClean="0"/>
              <a:t>“ </a:t>
            </a:r>
            <a:r>
              <a:rPr lang="de-DE" sz="2800" dirty="0" err="1" smtClean="0"/>
              <a:t>players</a:t>
            </a:r>
            <a:r>
              <a:rPr lang="de-DE" sz="2800" dirty="0" smtClean="0"/>
              <a:t>‘ </a:t>
            </a:r>
            <a:r>
              <a:rPr lang="de-DE" sz="2800" dirty="0" err="1" smtClean="0"/>
              <a:t>option</a:t>
            </a:r>
            <a:r>
              <a:rPr lang="de-DE" sz="2800" dirty="0" smtClean="0"/>
              <a:t> </a:t>
            </a:r>
            <a:r>
              <a:rPr lang="de-DE" sz="2800" dirty="0" err="1" smtClean="0"/>
              <a:t>is</a:t>
            </a:r>
            <a:r>
              <a:rPr lang="de-DE" sz="2800" dirty="0" smtClean="0"/>
              <a:t> 100 Fr. versus 20 Fr.</a:t>
            </a:r>
            <a:endParaRPr lang="de-CH"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50825" y="476250"/>
            <a:ext cx="8640763" cy="2570163"/>
          </a:xfrm>
          <a:prstGeom prst="rect">
            <a:avLst/>
          </a:prstGeom>
          <a:noFill/>
          <a:ln w="9525">
            <a:noFill/>
            <a:miter lim="800000"/>
            <a:headEnd/>
            <a:tailEnd/>
          </a:ln>
        </p:spPr>
        <p:txBody>
          <a:bodyPr>
            <a:spAutoFit/>
          </a:bodyPr>
          <a:lstStyle/>
          <a:p>
            <a:pPr>
              <a:spcAft>
                <a:spcPct val="30000"/>
              </a:spcAft>
            </a:pPr>
            <a:r>
              <a:rPr lang="de-CH" altLang="de-DE" sz="2800"/>
              <a:t>Volunteer’s Dilemma</a:t>
            </a:r>
            <a:endParaRPr lang="en-US" altLang="de-DE" sz="2800"/>
          </a:p>
          <a:p>
            <a:r>
              <a:rPr lang="en-US" altLang="de-DE"/>
              <a:t>The Volunteer’s Dilemma is a N-player binary choice game (for N ≥ 2) with a step-level production function. A player can produce a collective good at cost K &gt; 0. When the good is produced, each player obtains the benefit U &gt; K &gt; 0. If no player volunteers, the good is not produced and all players receive a payoff 0.</a:t>
            </a:r>
          </a:p>
          <a:p>
            <a:r>
              <a:rPr lang="en-US" altLang="de-DE"/>
              <a:t>Example: “Bystander intervention in emergencies” (Darley &amp; Latane 1968) </a:t>
            </a:r>
          </a:p>
          <a:p>
            <a:endParaRPr lang="en-US" altLang="de-DE"/>
          </a:p>
          <a:p>
            <a:r>
              <a:rPr lang="en-US" altLang="de-DE"/>
              <a:t>   </a:t>
            </a:r>
            <a:endParaRPr lang="en-US" altLang="de-DE" b="1"/>
          </a:p>
        </p:txBody>
      </p:sp>
      <p:graphicFrame>
        <p:nvGraphicFramePr>
          <p:cNvPr id="5162" name="Group 42"/>
          <p:cNvGraphicFramePr>
            <a:graphicFrameLocks noGrp="1"/>
          </p:cNvGraphicFramePr>
          <p:nvPr/>
        </p:nvGraphicFramePr>
        <p:xfrm>
          <a:off x="468313" y="4076700"/>
          <a:ext cx="8135937" cy="1346200"/>
        </p:xfrm>
        <a:graphic>
          <a:graphicData uri="http://schemas.openxmlformats.org/drawingml/2006/table">
            <a:tbl>
              <a:tblPr/>
              <a:tblGrid>
                <a:gridCol w="647700"/>
                <a:gridCol w="1008062"/>
                <a:gridCol w="1008063"/>
                <a:gridCol w="1008062"/>
                <a:gridCol w="936625"/>
                <a:gridCol w="1079500"/>
                <a:gridCol w="2447925"/>
              </a:tblGrid>
              <a:tr h="448341">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61" marB="4576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N - 1</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other C-Players</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a:noFill/>
                    </a:lnB>
                    <a:lnTlToBr>
                      <a:noFill/>
                    </a:lnTlToBr>
                    <a:lnBlToTr>
                      <a:noFill/>
                    </a:lnBlToTr>
                    <a:noFill/>
                  </a:tcPr>
                </a:tc>
              </a:tr>
              <a:tr h="449518">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C</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 - K</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 - K</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dirty="0" smtClean="0">
                          <a:ln>
                            <a:noFill/>
                          </a:ln>
                          <a:solidFill>
                            <a:schemeClr val="tx1"/>
                          </a:solidFill>
                          <a:effectLst/>
                          <a:latin typeface="Arial" charset="0"/>
                          <a:cs typeface="Arial" charset="0"/>
                        </a:rPr>
                        <a:t>U - K</a:t>
                      </a:r>
                      <a:endParaRPr kumimoji="0" lang="en-US" sz="1800" b="1" i="0" u="none" strike="noStrike" cap="none" normalizeH="0" baseline="0" dirty="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 - K</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2000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48341">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D</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20000"/>
                        </a:spcAft>
                        <a:buClrTx/>
                        <a:buSzTx/>
                        <a:buFontTx/>
                        <a:buNone/>
                        <a:tabLst/>
                      </a:pPr>
                      <a:r>
                        <a:rPr kumimoji="0" lang="it-IT" sz="1800" b="1"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rPr>
                        <a:t>U &gt; K &gt; 0</a:t>
                      </a:r>
                    </a:p>
                  </a:txBody>
                  <a:tcPr marT="45761" marB="4576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23586" name="Text Box 107"/>
          <p:cNvSpPr txBox="1">
            <a:spLocks noChangeArrowheads="1"/>
          </p:cNvSpPr>
          <p:nvPr/>
        </p:nvSpPr>
        <p:spPr bwMode="auto">
          <a:xfrm>
            <a:off x="323850" y="5516563"/>
            <a:ext cx="7488238" cy="2032000"/>
          </a:xfrm>
          <a:prstGeom prst="rect">
            <a:avLst/>
          </a:prstGeom>
          <a:noFill/>
          <a:ln w="9525">
            <a:noFill/>
            <a:miter lim="800000"/>
            <a:headEnd/>
            <a:tailEnd/>
          </a:ln>
        </p:spPr>
        <p:txBody>
          <a:bodyPr>
            <a:spAutoFit/>
          </a:bodyPr>
          <a:lstStyle/>
          <a:p>
            <a:pPr defTabSz="446088"/>
            <a:r>
              <a:rPr lang="en-US" altLang="de-DE"/>
              <a:t>No dominant strategy, but N asymmetric pure equilibria in which one player volunteers while all other defect. Cf. Diekmann (1985).</a:t>
            </a:r>
          </a:p>
          <a:p>
            <a:pPr defTabSz="446088"/>
            <a:r>
              <a:rPr lang="en-US" altLang="de-DE"/>
              <a:t>Moreover, another equilibrium in mixed strategies with symmetric payoffs.</a:t>
            </a:r>
          </a:p>
          <a:p>
            <a:pPr defTabSz="446088"/>
            <a:endParaRPr lang="en-US" altLang="de-DE"/>
          </a:p>
          <a:p>
            <a:pPr defTabSz="446088"/>
            <a:endParaRPr lang="en-US" altLang="de-DE"/>
          </a:p>
          <a:p>
            <a:pPr defTabSz="446088"/>
            <a:endParaRPr lang="en-US" altLang="de-DE"/>
          </a:p>
        </p:txBody>
      </p:sp>
      <p:sp>
        <p:nvSpPr>
          <p:cNvPr id="23587" name="Text Box 39"/>
          <p:cNvSpPr txBox="1">
            <a:spLocks noChangeArrowheads="1"/>
          </p:cNvSpPr>
          <p:nvPr/>
        </p:nvSpPr>
        <p:spPr bwMode="auto">
          <a:xfrm>
            <a:off x="684213" y="2708275"/>
            <a:ext cx="7713662" cy="641350"/>
          </a:xfrm>
          <a:prstGeom prst="rect">
            <a:avLst/>
          </a:prstGeom>
          <a:noFill/>
          <a:ln w="9525">
            <a:noFill/>
            <a:miter lim="800000"/>
            <a:headEnd/>
            <a:tailEnd/>
          </a:ln>
          <a:effectLst/>
        </p:spPr>
        <p:txBody>
          <a:bodyPr wrap="none">
            <a:spAutoFit/>
          </a:bodyPr>
          <a:lstStyle/>
          <a:p>
            <a:r>
              <a:rPr lang="en-US" altLang="de-DE" b="1"/>
              <a:t>► Actor’s choice is “defection”: Actor receives U if at least one other</a:t>
            </a:r>
          </a:p>
          <a:p>
            <a:r>
              <a:rPr lang="it-IT" altLang="de-DE" b="1"/>
              <a:t>    player is cooperative and 0 otherwise. (Example U = 100)</a:t>
            </a:r>
            <a:endParaRPr lang="en-US" altLang="de-DE" b="1"/>
          </a:p>
        </p:txBody>
      </p:sp>
      <p:sp>
        <p:nvSpPr>
          <p:cNvPr id="23588" name="Text Box 40"/>
          <p:cNvSpPr txBox="1">
            <a:spLocks noChangeArrowheads="1"/>
          </p:cNvSpPr>
          <p:nvPr/>
        </p:nvSpPr>
        <p:spPr bwMode="auto">
          <a:xfrm>
            <a:off x="684213" y="3429000"/>
            <a:ext cx="7866062" cy="366713"/>
          </a:xfrm>
          <a:prstGeom prst="rect">
            <a:avLst/>
          </a:prstGeom>
          <a:noFill/>
          <a:ln w="9525">
            <a:noFill/>
            <a:miter lim="800000"/>
            <a:headEnd/>
            <a:tailEnd/>
          </a:ln>
          <a:effectLst/>
        </p:spPr>
        <p:txBody>
          <a:bodyPr wrap="none">
            <a:spAutoFit/>
          </a:bodyPr>
          <a:lstStyle/>
          <a:p>
            <a:r>
              <a:rPr lang="en-US" altLang="de-DE" b="1"/>
              <a:t>► Actor’s choice is “cooperation”: Actor receives U – K with certainty</a:t>
            </a:r>
            <a:r>
              <a:rPr lang="it-IT" altLang="de-DE" b="1"/>
              <a:t>.</a:t>
            </a:r>
            <a:endParaRPr lang="en-US" altLang="de-DE" b="1"/>
          </a:p>
        </p:txBody>
      </p:sp>
      <p:sp>
        <p:nvSpPr>
          <p:cNvPr id="23589" name="TextBox 1"/>
          <p:cNvSpPr txBox="1">
            <a:spLocks noChangeArrowheads="1"/>
          </p:cNvSpPr>
          <p:nvPr/>
        </p:nvSpPr>
        <p:spPr bwMode="auto">
          <a:xfrm>
            <a:off x="971550" y="3716338"/>
            <a:ext cx="4294188" cy="369887"/>
          </a:xfrm>
          <a:prstGeom prst="rect">
            <a:avLst/>
          </a:prstGeom>
          <a:noFill/>
          <a:ln w="9525">
            <a:noFill/>
            <a:miter lim="800000"/>
            <a:headEnd/>
            <a:tailEnd/>
          </a:ln>
        </p:spPr>
        <p:txBody>
          <a:bodyPr wrap="none">
            <a:spAutoFit/>
          </a:bodyPr>
          <a:lstStyle/>
          <a:p>
            <a:r>
              <a:rPr lang="de-DE" altLang="de-DE" b="1"/>
              <a:t>(Example: U = 100, K = 80, U – K = 20)</a:t>
            </a:r>
            <a:endParaRPr lang="de-CH" altLang="de-DE"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p:nvPr>
        </p:nvSpPr>
        <p:spPr>
          <a:xfrm>
            <a:off x="468313" y="260350"/>
            <a:ext cx="8229600" cy="6283325"/>
          </a:xfrm>
        </p:spPr>
        <p:txBody>
          <a:bodyPr/>
          <a:lstStyle/>
          <a:p>
            <a:pPr marL="571500" indent="-571500">
              <a:buFontTx/>
              <a:buAutoNum type="romanUcPeriod"/>
            </a:pPr>
            <a:r>
              <a:rPr lang="de-DE" altLang="de-DE" sz="2400" smtClean="0"/>
              <a:t>The Ebay Market and the Second Order Free Rider Dilemma</a:t>
            </a:r>
          </a:p>
          <a:p>
            <a:pPr marL="571500" indent="-571500">
              <a:buFontTx/>
              <a:buAutoNum type="romanUcPeriod"/>
            </a:pPr>
            <a:r>
              <a:rPr lang="de-DE" altLang="de-DE" sz="2400" smtClean="0"/>
              <a:t>Why is a Solution to the Second-Order Free Rider Dilemma Important to Keep Society Together?</a:t>
            </a:r>
          </a:p>
          <a:p>
            <a:pPr marL="571500" indent="-571500">
              <a:buFontTx/>
              <a:buAutoNum type="romanUcPeriod"/>
            </a:pPr>
            <a:r>
              <a:rPr lang="de-DE" altLang="de-DE" sz="2400" smtClean="0"/>
              <a:t>The Linear Public Good Game and Altruistic Punishment </a:t>
            </a:r>
          </a:p>
          <a:p>
            <a:pPr marL="571500" indent="-571500">
              <a:buFontTx/>
              <a:buAutoNum type="romanUcPeriod"/>
            </a:pPr>
            <a:r>
              <a:rPr lang="de-DE" altLang="de-DE" sz="2400" smtClean="0"/>
              <a:t>The Second-Order Free Rider Problem as a Volunteer‘s Dilemma: Other Regarding Preferences are not Necessary to Promote Cooperation. Selfish Actors Alone are Capable to Produce Cooperation</a:t>
            </a:r>
          </a:p>
          <a:p>
            <a:pPr marL="571500" indent="-571500">
              <a:buFontTx/>
              <a:buAutoNum type="romanUcPeriod"/>
            </a:pPr>
            <a:r>
              <a:rPr lang="de-DE" altLang="de-DE" sz="2400" smtClean="0"/>
              <a:t>Missing-Hero Dilemma: Here are Other Regarding Preferences Required for Cooperation.</a:t>
            </a:r>
          </a:p>
          <a:p>
            <a:pPr marL="571500" indent="-571500">
              <a:buFontTx/>
              <a:buAutoNum type="romanUcPeriod"/>
            </a:pPr>
            <a:r>
              <a:rPr lang="de-DE" altLang="de-DE" sz="2400" smtClean="0"/>
              <a:t>Experiment I: Symmetric and Asymmetric: Volunteer‘s Dilemma</a:t>
            </a:r>
          </a:p>
          <a:p>
            <a:pPr marL="571500" indent="-571500">
              <a:buFontTx/>
              <a:buAutoNum type="romanUcPeriod"/>
            </a:pPr>
            <a:r>
              <a:rPr lang="de-DE" altLang="de-DE" sz="2400" smtClean="0"/>
              <a:t>Experiment II: Missing-Hero Dilemma</a:t>
            </a:r>
          </a:p>
          <a:p>
            <a:pPr marL="571500" indent="-571500">
              <a:buFontTx/>
              <a:buAutoNum type="romanUcPeriod"/>
            </a:pPr>
            <a:r>
              <a:rPr lang="de-DE" altLang="de-DE" sz="2400" smtClean="0"/>
              <a:t>Conclusion</a:t>
            </a:r>
            <a:endParaRPr lang="de-CH" altLang="de-DE"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ussland Ersatzbild 1"/>
          <p:cNvPicPr>
            <a:picLocks noChangeAspect="1" noChangeArrowheads="1"/>
          </p:cNvPicPr>
          <p:nvPr/>
        </p:nvPicPr>
        <p:blipFill>
          <a:blip r:embed="rId3" cstate="print"/>
          <a:srcRect l="2" t="23553" r="681" b="262"/>
          <a:stretch>
            <a:fillRect/>
          </a:stretch>
        </p:blipFill>
        <p:spPr bwMode="auto">
          <a:xfrm>
            <a:off x="4179888" y="2565400"/>
            <a:ext cx="4716462" cy="3814763"/>
          </a:xfrm>
          <a:prstGeom prst="rect">
            <a:avLst/>
          </a:prstGeom>
          <a:noFill/>
          <a:ln w="9525">
            <a:noFill/>
            <a:miter lim="800000"/>
            <a:headEnd/>
            <a:tailEnd/>
          </a:ln>
        </p:spPr>
      </p:pic>
      <p:sp>
        <p:nvSpPr>
          <p:cNvPr id="3" name="Rectangle 3"/>
          <p:cNvSpPr txBox="1">
            <a:spLocks/>
          </p:cNvSpPr>
          <p:nvPr/>
        </p:nvSpPr>
        <p:spPr>
          <a:xfrm>
            <a:off x="204788" y="1196975"/>
            <a:ext cx="4043362" cy="5472113"/>
          </a:xfrm>
          <a:prstGeom prst="rect">
            <a:avLst/>
          </a:prstGeom>
        </p:spPr>
        <p:txBody>
          <a:bodyPr/>
          <a:lstStyle/>
          <a:p>
            <a:pPr marL="342900" indent="-342900" eaLnBrk="0" hangingPunct="0">
              <a:spcBef>
                <a:spcPct val="20000"/>
              </a:spcBef>
              <a:buFont typeface="Arial" charset="0"/>
              <a:buNone/>
              <a:defRPr/>
            </a:pPr>
            <a:endParaRPr lang="en-US" sz="2400" dirty="0"/>
          </a:p>
          <a:p>
            <a:pPr marL="342900" indent="-342900" eaLnBrk="0" hangingPunct="0">
              <a:spcBef>
                <a:spcPct val="20000"/>
              </a:spcBef>
              <a:buFont typeface="Arial" charset="0"/>
              <a:buNone/>
              <a:defRPr/>
            </a:pPr>
            <a:endParaRPr lang="en-US" sz="2400" dirty="0"/>
          </a:p>
          <a:p>
            <a:pPr marL="342900" indent="-342900" eaLnBrk="0" hangingPunct="0">
              <a:spcBef>
                <a:spcPct val="20000"/>
              </a:spcBef>
              <a:buFont typeface="Arial" charset="0"/>
              <a:buNone/>
              <a:defRPr/>
            </a:pPr>
            <a:endParaRPr lang="en-US" sz="2400" dirty="0"/>
          </a:p>
          <a:p>
            <a:pPr marL="342900" indent="-342900" eaLnBrk="0" hangingPunct="0">
              <a:spcBef>
                <a:spcPct val="20000"/>
              </a:spcBef>
              <a:buFont typeface="Arial" charset="0"/>
              <a:buNone/>
              <a:defRPr/>
            </a:pPr>
            <a:r>
              <a:rPr lang="en-US" sz="2400" dirty="0"/>
              <a:t>►</a:t>
            </a:r>
            <a:r>
              <a:rPr lang="en-US" sz="2000" dirty="0"/>
              <a:t>Pure strategy equilibria:</a:t>
            </a:r>
          </a:p>
          <a:p>
            <a:pPr marL="342900" indent="-342900" eaLnBrk="0" hangingPunct="0">
              <a:spcBef>
                <a:spcPct val="20000"/>
              </a:spcBef>
              <a:buFont typeface="Arial" charset="0"/>
              <a:buNone/>
              <a:defRPr/>
            </a:pPr>
            <a:r>
              <a:rPr lang="en-US" sz="2000" dirty="0">
                <a:latin typeface="+mn-lt"/>
                <a:cs typeface="+mn-cs"/>
              </a:rPr>
              <a:t>    (C, D, D, …, D)       </a:t>
            </a:r>
          </a:p>
          <a:p>
            <a:pPr marL="342900" indent="-342900" eaLnBrk="0" hangingPunct="0">
              <a:spcBef>
                <a:spcPct val="20000"/>
              </a:spcBef>
              <a:buFont typeface="Arial" charset="0"/>
              <a:buNone/>
              <a:defRPr/>
            </a:pPr>
            <a:r>
              <a:rPr lang="en-US" sz="2000" dirty="0">
                <a:latin typeface="+mn-lt"/>
                <a:cs typeface="+mn-cs"/>
              </a:rPr>
              <a:t>    </a:t>
            </a:r>
            <a:r>
              <a:rPr lang="en-US" sz="2000" dirty="0"/>
              <a:t>(D, C, D, …, D)</a:t>
            </a:r>
            <a:r>
              <a:rPr lang="en-US" sz="2000" dirty="0">
                <a:latin typeface="+mn-lt"/>
                <a:cs typeface="+mn-cs"/>
              </a:rPr>
              <a:t> </a:t>
            </a:r>
          </a:p>
          <a:p>
            <a:pPr marL="342900" indent="-342900" eaLnBrk="0" hangingPunct="0">
              <a:spcBef>
                <a:spcPct val="20000"/>
              </a:spcBef>
              <a:buFont typeface="Arial" charset="0"/>
              <a:buNone/>
              <a:defRPr/>
            </a:pPr>
            <a:r>
              <a:rPr lang="en-US" sz="2000" dirty="0">
                <a:latin typeface="+mn-lt"/>
                <a:cs typeface="+mn-cs"/>
              </a:rPr>
              <a:t>              …</a:t>
            </a:r>
          </a:p>
          <a:p>
            <a:pPr marL="342900" indent="-342900" eaLnBrk="0" hangingPunct="0">
              <a:spcBef>
                <a:spcPct val="20000"/>
              </a:spcBef>
              <a:buFont typeface="Arial" charset="0"/>
              <a:buNone/>
              <a:defRPr/>
            </a:pPr>
            <a:r>
              <a:rPr lang="en-US" sz="2000" dirty="0">
                <a:latin typeface="+mn-lt"/>
                <a:cs typeface="+mn-cs"/>
              </a:rPr>
              <a:t>    (D, D, D, …, C)</a:t>
            </a:r>
            <a:endParaRPr lang="en-US" sz="2400" dirty="0">
              <a:latin typeface="+mn-lt"/>
              <a:cs typeface="+mn-cs"/>
            </a:endParaRPr>
          </a:p>
          <a:p>
            <a:pPr marL="342900" indent="-342900" eaLnBrk="0" hangingPunct="0">
              <a:spcBef>
                <a:spcPct val="20000"/>
              </a:spcBef>
              <a:buFont typeface="Arial" charset="0"/>
              <a:buNone/>
              <a:defRPr/>
            </a:pPr>
            <a:r>
              <a:rPr lang="en-US" sz="2400" dirty="0">
                <a:latin typeface="+mn-lt"/>
                <a:cs typeface="+mn-cs"/>
              </a:rPr>
              <a:t>►</a:t>
            </a:r>
            <a:r>
              <a:rPr lang="en-US" sz="2000" dirty="0">
                <a:latin typeface="+mn-lt"/>
                <a:cs typeface="+mn-cs"/>
              </a:rPr>
              <a:t>Mixed strategy equilibrium with</a:t>
            </a:r>
            <a:r>
              <a:rPr lang="en-US" sz="2000" dirty="0">
                <a:solidFill>
                  <a:srgbClr val="FF0000"/>
                </a:solidFill>
                <a:latin typeface="+mn-lt"/>
                <a:cs typeface="+mn-cs"/>
              </a:rPr>
              <a:t>    </a:t>
            </a:r>
            <a:r>
              <a:rPr lang="en-US" sz="2000" dirty="0">
                <a:latin typeface="+mn-lt"/>
                <a:cs typeface="+mn-cs"/>
              </a:rPr>
              <a:t>p = probability of cooperation:</a:t>
            </a:r>
          </a:p>
          <a:p>
            <a:pPr marL="342900" indent="-342900" eaLnBrk="0" hangingPunct="0">
              <a:spcBef>
                <a:spcPct val="20000"/>
              </a:spcBef>
              <a:buFont typeface="Arial" charset="0"/>
              <a:buNone/>
              <a:defRPr/>
            </a:pPr>
            <a:r>
              <a:rPr lang="en-US" sz="2000" dirty="0">
                <a:solidFill>
                  <a:srgbClr val="FF0000"/>
                </a:solidFill>
                <a:latin typeface="+mn-lt"/>
                <a:cs typeface="+mn-cs"/>
              </a:rPr>
              <a:t>     p = 1 - </a:t>
            </a:r>
            <a:r>
              <a:rPr lang="en-US" sz="2000" baseline="30000" dirty="0">
                <a:solidFill>
                  <a:srgbClr val="FF0000"/>
                </a:solidFill>
                <a:latin typeface="+mn-lt"/>
                <a:cs typeface="+mn-cs"/>
              </a:rPr>
              <a:t>N-1</a:t>
            </a:r>
            <a:r>
              <a:rPr lang="en-US" sz="2000" dirty="0">
                <a:solidFill>
                  <a:srgbClr val="FF0000"/>
                </a:solidFill>
                <a:latin typeface="+mn-lt"/>
                <a:cs typeface="+mn-cs"/>
              </a:rPr>
              <a:t>√ K/U</a:t>
            </a:r>
            <a:endParaRPr lang="en-US" sz="2400" dirty="0"/>
          </a:p>
          <a:p>
            <a:pPr marL="342900" indent="-342900" eaLnBrk="0" hangingPunct="0">
              <a:spcBef>
                <a:spcPct val="20000"/>
              </a:spcBef>
              <a:buFont typeface="Arial" charset="0"/>
              <a:buNone/>
              <a:defRPr/>
            </a:pPr>
            <a:r>
              <a:rPr lang="en-US" sz="2400" dirty="0"/>
              <a:t>►</a:t>
            </a:r>
            <a:r>
              <a:rPr lang="en-US" sz="2000" dirty="0"/>
              <a:t>∂p/∂K &lt; 0</a:t>
            </a:r>
          </a:p>
          <a:p>
            <a:pPr marL="342900" indent="-342900" eaLnBrk="0" hangingPunct="0">
              <a:spcBef>
                <a:spcPct val="20000"/>
              </a:spcBef>
              <a:defRPr/>
            </a:pPr>
            <a:r>
              <a:rPr lang="en-US" sz="2000" dirty="0"/>
              <a:t>    ∂p/∂U &gt; 0</a:t>
            </a:r>
          </a:p>
          <a:p>
            <a:pPr marL="342900" indent="-342900" eaLnBrk="0" hangingPunct="0">
              <a:spcBef>
                <a:spcPct val="20000"/>
              </a:spcBef>
              <a:defRPr/>
            </a:pPr>
            <a:r>
              <a:rPr lang="en-US" sz="2000" dirty="0"/>
              <a:t>    ∂p/∂N &lt; 0</a:t>
            </a:r>
          </a:p>
          <a:p>
            <a:pPr marL="342900" indent="-342900" eaLnBrk="0" hangingPunct="0">
              <a:spcBef>
                <a:spcPct val="20000"/>
              </a:spcBef>
              <a:defRPr/>
            </a:pPr>
            <a:endParaRPr lang="en-US" sz="2400" dirty="0"/>
          </a:p>
          <a:p>
            <a:pPr marL="342900" indent="-342900" eaLnBrk="0" hangingPunct="0">
              <a:spcBef>
                <a:spcPct val="20000"/>
              </a:spcBef>
              <a:defRPr/>
            </a:pPr>
            <a:endParaRPr lang="en-US" sz="2400" dirty="0">
              <a:solidFill>
                <a:srgbClr val="FF0000"/>
              </a:solidFill>
            </a:endParaRPr>
          </a:p>
          <a:p>
            <a:pPr marL="342900" indent="-342900" eaLnBrk="0" hangingPunct="0">
              <a:spcBef>
                <a:spcPct val="20000"/>
              </a:spcBef>
              <a:buFont typeface="Arial" charset="0"/>
              <a:buNone/>
              <a:defRPr/>
            </a:pPr>
            <a:endParaRPr lang="en-US" sz="2400" dirty="0">
              <a:solidFill>
                <a:srgbClr val="FF0000"/>
              </a:solidFill>
              <a:latin typeface="+mn-lt"/>
              <a:cs typeface="+mn-cs"/>
            </a:endParaRPr>
          </a:p>
          <a:p>
            <a:pPr marL="342900" indent="-342900" eaLnBrk="0" hangingPunct="0">
              <a:spcBef>
                <a:spcPct val="20000"/>
              </a:spcBef>
              <a:buFont typeface="Arial" charset="0"/>
              <a:buNone/>
              <a:defRPr/>
            </a:pPr>
            <a:endParaRPr lang="en-US" sz="2400" dirty="0">
              <a:solidFill>
                <a:srgbClr val="FF0000"/>
              </a:solidFill>
              <a:latin typeface="+mn-lt"/>
              <a:cs typeface="+mn-cs"/>
            </a:endParaRPr>
          </a:p>
          <a:p>
            <a:pPr marL="342900" indent="-342900" eaLnBrk="0" hangingPunct="0">
              <a:spcBef>
                <a:spcPct val="20000"/>
              </a:spcBef>
              <a:buFont typeface="Arial" charset="0"/>
              <a:buNone/>
              <a:defRPr/>
            </a:pPr>
            <a:endParaRPr lang="en-US" sz="2400" dirty="0">
              <a:solidFill>
                <a:srgbClr val="FF0000"/>
              </a:solidFill>
              <a:latin typeface="+mn-lt"/>
              <a:cs typeface="+mn-cs"/>
            </a:endParaRPr>
          </a:p>
        </p:txBody>
      </p:sp>
      <p:sp>
        <p:nvSpPr>
          <p:cNvPr id="24580" name="TextBox 1"/>
          <p:cNvSpPr txBox="1">
            <a:spLocks noChangeArrowheads="1"/>
          </p:cNvSpPr>
          <p:nvPr/>
        </p:nvSpPr>
        <p:spPr bwMode="auto">
          <a:xfrm>
            <a:off x="2051050" y="260350"/>
            <a:ext cx="5348288" cy="461963"/>
          </a:xfrm>
          <a:prstGeom prst="rect">
            <a:avLst/>
          </a:prstGeom>
          <a:noFill/>
          <a:ln w="9525">
            <a:noFill/>
            <a:miter lim="800000"/>
            <a:headEnd/>
            <a:tailEnd/>
          </a:ln>
        </p:spPr>
        <p:txBody>
          <a:bodyPr wrap="none">
            <a:spAutoFit/>
          </a:bodyPr>
          <a:lstStyle/>
          <a:p>
            <a:r>
              <a:rPr lang="de-DE" altLang="de-DE" sz="2400" b="1"/>
              <a:t>Nash-Equilibrium (Symmetric VOD)</a:t>
            </a:r>
            <a:endParaRPr lang="de-CH" altLang="de-DE" sz="2400" b="1"/>
          </a:p>
        </p:txBody>
      </p:sp>
      <p:graphicFrame>
        <p:nvGraphicFramePr>
          <p:cNvPr id="7" name="Group 42"/>
          <p:cNvGraphicFramePr>
            <a:graphicFrameLocks noGrp="1"/>
          </p:cNvGraphicFramePr>
          <p:nvPr/>
        </p:nvGraphicFramePr>
        <p:xfrm>
          <a:off x="657225" y="836613"/>
          <a:ext cx="8135937" cy="1346200"/>
        </p:xfrm>
        <a:graphic>
          <a:graphicData uri="http://schemas.openxmlformats.org/drawingml/2006/table">
            <a:tbl>
              <a:tblPr/>
              <a:tblGrid>
                <a:gridCol w="647700"/>
                <a:gridCol w="1008062"/>
                <a:gridCol w="1008063"/>
                <a:gridCol w="1008062"/>
                <a:gridCol w="936625"/>
                <a:gridCol w="1079500"/>
                <a:gridCol w="2447925"/>
              </a:tblGrid>
              <a:tr h="448341">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61" marB="4576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1</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2</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N - 1</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other C-Players</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a:noFill/>
                    </a:lnR>
                    <a:lnT>
                      <a:noFill/>
                    </a:lnT>
                    <a:lnB>
                      <a:noFill/>
                    </a:lnB>
                    <a:lnTlToBr>
                      <a:noFill/>
                    </a:lnTlToBr>
                    <a:lnBlToTr>
                      <a:noFill/>
                    </a:lnBlToTr>
                    <a:noFill/>
                  </a:tcPr>
                </a:tc>
              </a:tr>
              <a:tr h="449518">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C</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 - K</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 - K</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dirty="0" smtClean="0">
                          <a:ln>
                            <a:noFill/>
                          </a:ln>
                          <a:solidFill>
                            <a:schemeClr val="tx1"/>
                          </a:solidFill>
                          <a:effectLst/>
                          <a:latin typeface="Arial" charset="0"/>
                          <a:cs typeface="Arial" charset="0"/>
                        </a:rPr>
                        <a:t>U - K</a:t>
                      </a:r>
                      <a:endParaRPr kumimoji="0" lang="en-US" sz="1800" b="1" i="0" u="none" strike="noStrike" cap="none" normalizeH="0" baseline="0" dirty="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dirty="0" smtClean="0">
                          <a:ln>
                            <a:noFill/>
                          </a:ln>
                          <a:solidFill>
                            <a:schemeClr val="tx1"/>
                          </a:solidFill>
                          <a:effectLst/>
                          <a:latin typeface="Arial" charset="0"/>
                          <a:cs typeface="Arial" charset="0"/>
                        </a:rPr>
                        <a:t>…</a:t>
                      </a:r>
                      <a:endParaRPr kumimoji="0" lang="en-US" sz="1800" b="1" i="0" u="none" strike="noStrike" cap="none" normalizeH="0" baseline="0" dirty="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 - K</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2000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48341">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D</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0</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30000"/>
                        </a:lnSpc>
                        <a:spcBef>
                          <a:spcPct val="20000"/>
                        </a:spcBef>
                        <a:spcAft>
                          <a:spcPct val="20000"/>
                        </a:spcAft>
                        <a:buClrTx/>
                        <a:buSzTx/>
                        <a:buFontTx/>
                        <a:buNone/>
                        <a:tabLst/>
                      </a:pPr>
                      <a:r>
                        <a:rPr kumimoji="0" lang="de-CH" sz="1800" b="1" i="0" u="none" strike="noStrike" cap="none" normalizeH="0" baseline="0" smtClean="0">
                          <a:ln>
                            <a:noFill/>
                          </a:ln>
                          <a:solidFill>
                            <a:schemeClr val="tx1"/>
                          </a:solidFill>
                          <a:effectLst/>
                          <a:latin typeface="Arial" charset="0"/>
                          <a:cs typeface="Arial" charset="0"/>
                        </a:rPr>
                        <a:t>U</a:t>
                      </a:r>
                      <a:endParaRPr kumimoji="0" lang="en-US" sz="1800" b="1" i="0" u="none" strike="noStrike" cap="none" normalizeH="0" baseline="0" smtClean="0">
                        <a:ln>
                          <a:noFill/>
                        </a:ln>
                        <a:solidFill>
                          <a:schemeClr val="tx1"/>
                        </a:solidFill>
                        <a:effectLst/>
                        <a:latin typeface="Arial" charset="0"/>
                        <a:cs typeface="Arial" charset="0"/>
                      </a:endParaRPr>
                    </a:p>
                  </a:txBody>
                  <a:tcPr marT="45761" marB="4576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20000"/>
                        </a:spcAft>
                        <a:buClrTx/>
                        <a:buSzTx/>
                        <a:buFontTx/>
                        <a:buNone/>
                        <a:tabLst/>
                      </a:pPr>
                      <a:r>
                        <a:rPr kumimoji="0" lang="it-IT" sz="1800" b="1"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rPr>
                        <a:t>U &gt; K &gt; 0</a:t>
                      </a:r>
                    </a:p>
                  </a:txBody>
                  <a:tcPr marT="45761" marB="4576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68313" y="0"/>
            <a:ext cx="8229600" cy="777875"/>
          </a:xfrm>
        </p:spPr>
        <p:txBody>
          <a:bodyPr/>
          <a:lstStyle/>
          <a:p>
            <a:r>
              <a:rPr lang="en-US" altLang="de-DE" sz="3200" smtClean="0">
                <a:latin typeface="Calibri" pitchFamily="34" charset="0"/>
              </a:rPr>
              <a:t>Asymmetric Volunteer’s Dilemma</a:t>
            </a:r>
            <a:endParaRPr lang="de-DE" altLang="de-DE" sz="3200" smtClean="0">
              <a:latin typeface="Calibri" pitchFamily="34" charset="0"/>
            </a:endParaRPr>
          </a:p>
        </p:txBody>
      </p:sp>
      <p:sp>
        <p:nvSpPr>
          <p:cNvPr id="25603" name="Rectangle 3"/>
          <p:cNvSpPr>
            <a:spLocks noGrp="1" noChangeArrowheads="1"/>
          </p:cNvSpPr>
          <p:nvPr>
            <p:ph type="body" idx="4294967295"/>
          </p:nvPr>
        </p:nvSpPr>
        <p:spPr>
          <a:xfrm>
            <a:off x="179388" y="692150"/>
            <a:ext cx="8964612" cy="6408738"/>
          </a:xfrm>
        </p:spPr>
        <p:txBody>
          <a:bodyPr/>
          <a:lstStyle/>
          <a:p>
            <a:pPr>
              <a:lnSpc>
                <a:spcPct val="80000"/>
              </a:lnSpc>
            </a:pPr>
            <a:endParaRPr lang="en-US" altLang="de-DE" sz="1600" smtClean="0"/>
          </a:p>
          <a:p>
            <a:pPr>
              <a:lnSpc>
                <a:spcPct val="80000"/>
              </a:lnSpc>
            </a:pPr>
            <a:r>
              <a:rPr lang="en-US" altLang="de-DE" sz="2000" smtClean="0">
                <a:latin typeface="Calibri" pitchFamily="34" charset="0"/>
              </a:rPr>
              <a:t>Heterogeneity of costs and gains: U</a:t>
            </a:r>
            <a:r>
              <a:rPr lang="en-US" altLang="de-DE" sz="2000" baseline="-25000" smtClean="0">
                <a:latin typeface="Calibri" pitchFamily="34" charset="0"/>
              </a:rPr>
              <a:t>i</a:t>
            </a:r>
            <a:r>
              <a:rPr lang="en-US" altLang="de-DE" sz="2000" smtClean="0">
                <a:latin typeface="Calibri" pitchFamily="34" charset="0"/>
              </a:rPr>
              <a:t>, K</a:t>
            </a:r>
            <a:r>
              <a:rPr lang="en-US" altLang="de-DE" sz="2000" baseline="-25000" smtClean="0">
                <a:latin typeface="Calibri" pitchFamily="34" charset="0"/>
              </a:rPr>
              <a:t>i</a:t>
            </a:r>
            <a:r>
              <a:rPr lang="en-US" altLang="de-DE" sz="2000" smtClean="0">
                <a:latin typeface="Calibri" pitchFamily="34" charset="0"/>
              </a:rPr>
              <a:t> for i = 1, …, N; U</a:t>
            </a:r>
            <a:r>
              <a:rPr lang="en-US" altLang="de-DE" sz="2000" baseline="-25000" smtClean="0">
                <a:latin typeface="Calibri" pitchFamily="34" charset="0"/>
              </a:rPr>
              <a:t>i</a:t>
            </a:r>
            <a:r>
              <a:rPr lang="en-US" altLang="de-DE" sz="2000" smtClean="0">
                <a:latin typeface="Calibri" pitchFamily="34" charset="0"/>
              </a:rPr>
              <a:t> &gt; (U</a:t>
            </a:r>
            <a:r>
              <a:rPr lang="en-US" altLang="de-DE" sz="2000" baseline="-25000" smtClean="0">
                <a:latin typeface="Calibri" pitchFamily="34" charset="0"/>
              </a:rPr>
              <a:t>i</a:t>
            </a:r>
            <a:r>
              <a:rPr lang="en-US" altLang="de-DE" sz="2000" smtClean="0">
                <a:latin typeface="Calibri" pitchFamily="34" charset="0"/>
              </a:rPr>
              <a:t> – K</a:t>
            </a:r>
            <a:r>
              <a:rPr lang="en-US" altLang="de-DE" sz="2000" baseline="-25000" smtClean="0">
                <a:latin typeface="Calibri" pitchFamily="34" charset="0"/>
              </a:rPr>
              <a:t>i</a:t>
            </a:r>
            <a:r>
              <a:rPr lang="en-US" altLang="de-DE" sz="2000" smtClean="0">
                <a:latin typeface="Calibri" pitchFamily="34" charset="0"/>
              </a:rPr>
              <a:t>) &gt; 0</a:t>
            </a:r>
          </a:p>
          <a:p>
            <a:pPr>
              <a:lnSpc>
                <a:spcPct val="80000"/>
              </a:lnSpc>
              <a:buFontTx/>
              <a:buNone/>
            </a:pPr>
            <a:endParaRPr lang="en-US" altLang="de-DE" sz="2000" smtClean="0">
              <a:latin typeface="Calibri" pitchFamily="34" charset="0"/>
            </a:endParaRPr>
          </a:p>
          <a:p>
            <a:pPr>
              <a:lnSpc>
                <a:spcPct val="80000"/>
              </a:lnSpc>
            </a:pPr>
            <a:r>
              <a:rPr lang="en-US" altLang="de-DE" sz="2000" smtClean="0">
                <a:latin typeface="Calibri" pitchFamily="34" charset="0"/>
              </a:rPr>
              <a:t>Special case: A “strong” cooperative player receives U</a:t>
            </a:r>
            <a:r>
              <a:rPr lang="en-US" altLang="de-DE" sz="2000" baseline="-25000" smtClean="0">
                <a:latin typeface="Calibri" pitchFamily="34" charset="0"/>
              </a:rPr>
              <a:t>s</a:t>
            </a:r>
            <a:r>
              <a:rPr lang="en-US" altLang="de-DE" sz="2000" smtClean="0">
                <a:latin typeface="Calibri" pitchFamily="34" charset="0"/>
              </a:rPr>
              <a:t> – K</a:t>
            </a:r>
            <a:r>
              <a:rPr lang="en-US" altLang="de-DE" sz="2000" baseline="-25000" smtClean="0">
                <a:latin typeface="Calibri" pitchFamily="34" charset="0"/>
              </a:rPr>
              <a:t>s </a:t>
            </a:r>
            <a:r>
              <a:rPr lang="en-US" altLang="de-DE" sz="2000" smtClean="0">
                <a:latin typeface="Calibri" pitchFamily="34" charset="0"/>
              </a:rPr>
              <a:t>, N-1 symmetric “weak” players’ get U – K whereby:</a:t>
            </a:r>
          </a:p>
          <a:p>
            <a:pPr>
              <a:lnSpc>
                <a:spcPct val="80000"/>
              </a:lnSpc>
              <a:buFontTx/>
              <a:buNone/>
            </a:pPr>
            <a:r>
              <a:rPr lang="en-US" altLang="de-DE" sz="2000" smtClean="0">
                <a:latin typeface="Calibri" pitchFamily="34" charset="0"/>
              </a:rPr>
              <a:t>      U</a:t>
            </a:r>
            <a:r>
              <a:rPr lang="en-US" altLang="de-DE" sz="2000" baseline="-25000" smtClean="0">
                <a:latin typeface="Calibri" pitchFamily="34" charset="0"/>
              </a:rPr>
              <a:t>s</a:t>
            </a:r>
            <a:r>
              <a:rPr lang="en-US" altLang="de-DE" sz="2000" smtClean="0">
                <a:latin typeface="Calibri" pitchFamily="34" charset="0"/>
              </a:rPr>
              <a:t> – K</a:t>
            </a:r>
            <a:r>
              <a:rPr lang="en-US" altLang="de-DE" sz="2000" baseline="-25000" smtClean="0">
                <a:latin typeface="Calibri" pitchFamily="34" charset="0"/>
              </a:rPr>
              <a:t>s</a:t>
            </a:r>
            <a:r>
              <a:rPr lang="en-US" altLang="de-DE" sz="2000" smtClean="0">
                <a:latin typeface="Calibri" pitchFamily="34" charset="0"/>
              </a:rPr>
              <a:t> &gt; U</a:t>
            </a:r>
            <a:r>
              <a:rPr lang="en-US" altLang="de-DE" sz="2000" baseline="-25000" smtClean="0">
                <a:latin typeface="Calibri" pitchFamily="34" charset="0"/>
              </a:rPr>
              <a:t>w</a:t>
            </a:r>
            <a:r>
              <a:rPr lang="en-US" altLang="de-DE" sz="2000" smtClean="0">
                <a:latin typeface="Calibri" pitchFamily="34" charset="0"/>
              </a:rPr>
              <a:t> – K</a:t>
            </a:r>
            <a:r>
              <a:rPr lang="en-US" altLang="de-DE" sz="2000" baseline="-25000" smtClean="0">
                <a:latin typeface="Calibri" pitchFamily="34" charset="0"/>
              </a:rPr>
              <a:t>w </a:t>
            </a:r>
            <a:r>
              <a:rPr lang="en-US" altLang="de-DE" sz="2000" smtClean="0">
                <a:latin typeface="Calibri" pitchFamily="34" charset="0"/>
              </a:rPr>
              <a:t>&gt; 0</a:t>
            </a:r>
          </a:p>
          <a:p>
            <a:pPr>
              <a:lnSpc>
                <a:spcPct val="80000"/>
              </a:lnSpc>
              <a:buFontTx/>
              <a:buNone/>
            </a:pPr>
            <a:endParaRPr lang="en-US" altLang="de-DE" sz="2000" smtClean="0">
              <a:latin typeface="Calibri" pitchFamily="34" charset="0"/>
            </a:endParaRPr>
          </a:p>
          <a:p>
            <a:pPr>
              <a:lnSpc>
                <a:spcPct val="80000"/>
              </a:lnSpc>
            </a:pPr>
            <a:r>
              <a:rPr lang="en-US" altLang="de-DE" sz="2000" b="1" smtClean="0">
                <a:latin typeface="Calibri" pitchFamily="34" charset="0"/>
              </a:rPr>
              <a:t>Strategy profile of an “asymmetric”, efficient (Pareto optimal) Nash   equilibrium (follows from Harsanyi-Selten rationality theory, cf. Diekmann 1993): </a:t>
            </a:r>
          </a:p>
          <a:p>
            <a:pPr>
              <a:lnSpc>
                <a:spcPct val="80000"/>
              </a:lnSpc>
              <a:buFontTx/>
              <a:buNone/>
            </a:pPr>
            <a:r>
              <a:rPr lang="en-US" altLang="de-DE" sz="2000" b="1" smtClean="0">
                <a:latin typeface="Calibri" pitchFamily="34" charset="0"/>
              </a:rPr>
              <a:t>    </a:t>
            </a:r>
          </a:p>
          <a:p>
            <a:pPr>
              <a:lnSpc>
                <a:spcPct val="80000"/>
              </a:lnSpc>
              <a:buFontTx/>
              <a:buNone/>
            </a:pPr>
            <a:r>
              <a:rPr lang="en-US" altLang="de-DE" sz="2000" b="1" smtClean="0">
                <a:latin typeface="Calibri" pitchFamily="34" charset="0"/>
              </a:rPr>
              <a:t>                             ► </a:t>
            </a:r>
            <a:r>
              <a:rPr lang="en-US" altLang="de-DE" sz="2000" smtClean="0">
                <a:latin typeface="Calibri" pitchFamily="34" charset="0"/>
              </a:rPr>
              <a:t>s = (</a:t>
            </a:r>
            <a:r>
              <a:rPr lang="en-US" altLang="de-DE" sz="2000" b="1" smtClean="0">
                <a:solidFill>
                  <a:schemeClr val="hlink"/>
                </a:solidFill>
                <a:latin typeface="Calibri" pitchFamily="34" charset="0"/>
              </a:rPr>
              <a:t>C</a:t>
            </a:r>
            <a:r>
              <a:rPr lang="en-US" altLang="de-DE" sz="2000" b="1" baseline="-25000" smtClean="0">
                <a:solidFill>
                  <a:schemeClr val="hlink"/>
                </a:solidFill>
                <a:latin typeface="Calibri" pitchFamily="34" charset="0"/>
              </a:rPr>
              <a:t>s</a:t>
            </a:r>
            <a:r>
              <a:rPr lang="en-US" altLang="de-DE" sz="2000" smtClean="0">
                <a:latin typeface="Calibri" pitchFamily="34" charset="0"/>
              </a:rPr>
              <a:t>, </a:t>
            </a:r>
            <a:r>
              <a:rPr lang="en-US" altLang="de-DE" sz="2000" b="1" smtClean="0">
                <a:solidFill>
                  <a:srgbClr val="CC0000"/>
                </a:solidFill>
                <a:latin typeface="Calibri" pitchFamily="34" charset="0"/>
              </a:rPr>
              <a:t>D, D, D, D, …,D</a:t>
            </a:r>
            <a:r>
              <a:rPr lang="en-US" altLang="de-DE" sz="2000" smtClean="0">
                <a:latin typeface="Calibri" pitchFamily="34" charset="0"/>
              </a:rPr>
              <a:t>)</a:t>
            </a:r>
          </a:p>
          <a:p>
            <a:pPr>
              <a:lnSpc>
                <a:spcPct val="80000"/>
              </a:lnSpc>
            </a:pPr>
            <a:endParaRPr lang="en-US" altLang="de-DE" sz="2000" smtClean="0">
              <a:latin typeface="Calibri" pitchFamily="34" charset="0"/>
            </a:endParaRPr>
          </a:p>
          <a:p>
            <a:pPr>
              <a:lnSpc>
                <a:spcPct val="80000"/>
              </a:lnSpc>
            </a:pPr>
            <a:r>
              <a:rPr lang="en-US" altLang="de-DE" sz="2000" b="1" smtClean="0">
                <a:latin typeface="Calibri" pitchFamily="34" charset="0"/>
              </a:rPr>
              <a:t>I.e. the “strong player” is the volunteer (the player with the lowest cost and/or the highest gain). All other players defect.</a:t>
            </a:r>
          </a:p>
          <a:p>
            <a:pPr>
              <a:lnSpc>
                <a:spcPct val="80000"/>
              </a:lnSpc>
              <a:buFontTx/>
              <a:buNone/>
            </a:pPr>
            <a:r>
              <a:rPr lang="en-US" altLang="de-DE" sz="2000" b="1" smtClean="0">
                <a:latin typeface="Calibri" pitchFamily="34" charset="0"/>
              </a:rPr>
              <a:t>      ► In the asymmetric dilemma: Exploitation of the strong player by the weak actors.</a:t>
            </a:r>
          </a:p>
          <a:p>
            <a:pPr>
              <a:lnSpc>
                <a:spcPct val="80000"/>
              </a:lnSpc>
              <a:buFontTx/>
              <a:buNone/>
            </a:pPr>
            <a:r>
              <a:rPr lang="en-US" altLang="de-DE" sz="2000" smtClean="0">
                <a:latin typeface="Calibri" pitchFamily="34" charset="0"/>
              </a:rPr>
              <a:t>      ►Paradox of mixed Nash equilibrium: The strongest player is the least likely to take action! </a:t>
            </a:r>
          </a:p>
          <a:p>
            <a:pPr>
              <a:lnSpc>
                <a:spcPct val="80000"/>
              </a:lnSpc>
            </a:pPr>
            <a:endParaRPr lang="en-US" altLang="de-DE" sz="2000" smtClean="0">
              <a:latin typeface="Calibri" pitchFamily="34" charset="0"/>
            </a:endParaRPr>
          </a:p>
          <a:p>
            <a:pPr>
              <a:lnSpc>
                <a:spcPct val="80000"/>
              </a:lnSpc>
              <a:buFontTx/>
              <a:buNone/>
            </a:pPr>
            <a:endParaRPr lang="en-US" altLang="de-DE" sz="2000" smtClean="0"/>
          </a:p>
          <a:p>
            <a:pPr>
              <a:lnSpc>
                <a:spcPct val="80000"/>
              </a:lnSpc>
              <a:buFontTx/>
              <a:buNone/>
            </a:pPr>
            <a:r>
              <a:rPr lang="en-US" altLang="de-DE" sz="1000" smtClean="0"/>
              <a:t>   </a:t>
            </a:r>
          </a:p>
          <a:p>
            <a:pPr>
              <a:lnSpc>
                <a:spcPct val="80000"/>
              </a:lnSpc>
            </a:pPr>
            <a:endParaRPr lang="de-DE" altLang="de-DE" sz="1000" smtClean="0"/>
          </a:p>
        </p:txBody>
      </p:sp>
      <p:pic>
        <p:nvPicPr>
          <p:cNvPr id="25604" name="Picture 5" descr="Neues Bild"/>
          <p:cNvPicPr>
            <a:picLocks noChangeAspect="1" noChangeArrowheads="1"/>
          </p:cNvPicPr>
          <p:nvPr/>
        </p:nvPicPr>
        <p:blipFill>
          <a:blip r:embed="rId3" cstate="print"/>
          <a:srcRect/>
          <a:stretch>
            <a:fillRect/>
          </a:stretch>
        </p:blipFill>
        <p:spPr bwMode="auto">
          <a:xfrm>
            <a:off x="5364163" y="5846763"/>
            <a:ext cx="2743200" cy="1019175"/>
          </a:xfrm>
          <a:prstGeom prst="rect">
            <a:avLst/>
          </a:prstGeom>
          <a:noFill/>
          <a:ln w="9525">
            <a:noFill/>
            <a:miter lim="800000"/>
            <a:headEnd/>
            <a:tailEnd/>
          </a:ln>
        </p:spPr>
      </p:pic>
      <p:sp>
        <p:nvSpPr>
          <p:cNvPr id="25605" name="Text Box 6"/>
          <p:cNvSpPr txBox="1">
            <a:spLocks noChangeArrowheads="1"/>
          </p:cNvSpPr>
          <p:nvPr/>
        </p:nvSpPr>
        <p:spPr bwMode="auto">
          <a:xfrm>
            <a:off x="3708400" y="6173788"/>
            <a:ext cx="1492250" cy="366712"/>
          </a:xfrm>
          <a:prstGeom prst="rect">
            <a:avLst/>
          </a:prstGeom>
          <a:noFill/>
          <a:ln w="9525">
            <a:noFill/>
            <a:miter lim="800000"/>
            <a:headEnd/>
            <a:tailEnd/>
          </a:ln>
        </p:spPr>
        <p:txBody>
          <a:bodyPr wrap="none">
            <a:spAutoFit/>
          </a:bodyPr>
          <a:lstStyle/>
          <a:p>
            <a:r>
              <a:rPr lang="de-DE" altLang="de-DE"/>
              <a:t>Cooperation: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33363" y="765175"/>
            <a:ext cx="8785225" cy="6186488"/>
          </a:xfrm>
          <a:prstGeom prst="rect">
            <a:avLst/>
          </a:prstGeom>
          <a:noFill/>
          <a:ln w="9525">
            <a:noFill/>
            <a:miter lim="800000"/>
            <a:headEnd/>
            <a:tailEnd/>
          </a:ln>
        </p:spPr>
        <p:txBody>
          <a:bodyPr>
            <a:spAutoFit/>
          </a:bodyPr>
          <a:lstStyle/>
          <a:p>
            <a:r>
              <a:rPr lang="de-DE" altLang="de-DE"/>
              <a:t>There are many other examples of a volunteer‘s dilemma in:</a:t>
            </a:r>
          </a:p>
          <a:p>
            <a:endParaRPr lang="de-DE" altLang="de-DE"/>
          </a:p>
          <a:p>
            <a:r>
              <a:rPr lang="de-DE" altLang="de-DE"/>
              <a:t>► Sociology, social psychology (bystander effect and diffusion of responsibility)</a:t>
            </a:r>
          </a:p>
          <a:p>
            <a:r>
              <a:rPr lang="de-DE" altLang="de-DE"/>
              <a:t>Economics (e.g. innovations and patent rights) etc.</a:t>
            </a:r>
          </a:p>
          <a:p>
            <a:r>
              <a:rPr lang="de-DE" altLang="de-DE"/>
              <a:t>Computer sciences (decentralized computer networks)</a:t>
            </a:r>
          </a:p>
          <a:p>
            <a:r>
              <a:rPr lang="de-DE" altLang="de-DE"/>
              <a:t>Traffic communication systems etc.</a:t>
            </a:r>
          </a:p>
          <a:p>
            <a:endParaRPr lang="de-DE" altLang="de-DE"/>
          </a:p>
          <a:p>
            <a:r>
              <a:rPr lang="de-DE" altLang="de-DE"/>
              <a:t>► Biologists found numerous situations corresponding to a volunteer‘s dilemma in</a:t>
            </a:r>
          </a:p>
          <a:p>
            <a:r>
              <a:rPr lang="de-DE" altLang="de-DE"/>
              <a:t>recent years (mammals defending a territory, alarm calls, many examples of microorganisms, Archetti 2009a,b, 2010 etc.)</a:t>
            </a:r>
          </a:p>
          <a:p>
            <a:endParaRPr lang="de-DE" altLang="de-DE"/>
          </a:p>
          <a:p>
            <a:r>
              <a:rPr lang="de-DE" altLang="de-DE"/>
              <a:t>► Interesting example: „Invertase in yeast are public goods (= U) because they are</a:t>
            </a:r>
          </a:p>
          <a:p>
            <a:r>
              <a:rPr lang="de-DE" altLang="de-DE"/>
              <a:t>diffused outside the cell; their production is costly (= K), but their lack, if nobody</a:t>
            </a:r>
          </a:p>
          <a:p>
            <a:r>
              <a:rPr lang="de-DE" altLang="de-DE"/>
              <a:t>produces them, can be lethal“ (= 0), Archetti 2009, Gore et al. 2009)</a:t>
            </a:r>
          </a:p>
          <a:p>
            <a:endParaRPr lang="de-DE" altLang="de-DE"/>
          </a:p>
          <a:p>
            <a:r>
              <a:rPr lang="de-DE" altLang="de-DE"/>
              <a:t>► „Some other cases have been classified as </a:t>
            </a:r>
            <a:r>
              <a:rPr lang="de-DE" altLang="de-DE">
                <a:solidFill>
                  <a:srgbClr val="FF0000"/>
                </a:solidFill>
              </a:rPr>
              <a:t>snowdrift game (SG)</a:t>
            </a:r>
            <a:r>
              <a:rPr lang="de-DE" altLang="de-DE"/>
              <a:t>,</a:t>
            </a:r>
            <a:r>
              <a:rPr lang="de-DE" altLang="de-DE">
                <a:solidFill>
                  <a:srgbClr val="FF0000"/>
                </a:solidFill>
              </a:rPr>
              <a:t> </a:t>
            </a:r>
            <a:r>
              <a:rPr lang="de-DE" altLang="de-DE"/>
              <a:t>although in fact</a:t>
            </a:r>
          </a:p>
          <a:p>
            <a:r>
              <a:rPr lang="de-DE" altLang="de-DE"/>
              <a:t>they are also volunteer‘s dilemmas because they do not involve pairwise interactions“ (Archetti 2009)    </a:t>
            </a:r>
          </a:p>
          <a:p>
            <a:endParaRPr lang="de-DE" altLang="de-DE"/>
          </a:p>
          <a:p>
            <a:endParaRPr lang="de-DE" altLang="de-DE"/>
          </a:p>
          <a:p>
            <a:endParaRPr lang="de-DE" altLang="de-DE"/>
          </a:p>
          <a:p>
            <a:endParaRPr lang="de-CH" altLang="de-DE"/>
          </a:p>
        </p:txBody>
      </p:sp>
      <p:sp>
        <p:nvSpPr>
          <p:cNvPr id="26627" name="TextBox 2"/>
          <p:cNvSpPr txBox="1">
            <a:spLocks noChangeArrowheads="1"/>
          </p:cNvSpPr>
          <p:nvPr/>
        </p:nvSpPr>
        <p:spPr bwMode="auto">
          <a:xfrm>
            <a:off x="395288" y="220663"/>
            <a:ext cx="8623300" cy="368300"/>
          </a:xfrm>
          <a:prstGeom prst="rect">
            <a:avLst/>
          </a:prstGeom>
          <a:noFill/>
          <a:ln w="9525">
            <a:noFill/>
            <a:miter lim="800000"/>
            <a:headEnd/>
            <a:tailEnd/>
          </a:ln>
        </p:spPr>
        <p:txBody>
          <a:bodyPr wrap="none">
            <a:spAutoFit/>
          </a:bodyPr>
          <a:lstStyle/>
          <a:p>
            <a:r>
              <a:rPr lang="de-DE" altLang="de-DE" b="1"/>
              <a:t>The sanctioning dilemma is only one application of the volunteer‘s dilemma  </a:t>
            </a:r>
            <a:endParaRPr lang="de-CH" altLang="de-DE"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755650" y="476250"/>
            <a:ext cx="7913688" cy="1525588"/>
          </a:xfrm>
          <a:prstGeom prst="rect">
            <a:avLst/>
          </a:prstGeom>
          <a:noFill/>
          <a:ln w="9525">
            <a:noFill/>
            <a:miter lim="800000"/>
            <a:headEnd/>
            <a:tailEnd/>
          </a:ln>
        </p:spPr>
      </p:pic>
      <p:sp>
        <p:nvSpPr>
          <p:cNvPr id="27651" name="TextBox 1"/>
          <p:cNvSpPr txBox="1">
            <a:spLocks noChangeArrowheads="1"/>
          </p:cNvSpPr>
          <p:nvPr/>
        </p:nvSpPr>
        <p:spPr bwMode="auto">
          <a:xfrm>
            <a:off x="4679950" y="1341438"/>
            <a:ext cx="2017713" cy="306387"/>
          </a:xfrm>
          <a:prstGeom prst="rect">
            <a:avLst/>
          </a:prstGeom>
          <a:noFill/>
          <a:ln w="9525">
            <a:noFill/>
            <a:miter lim="800000"/>
            <a:headEnd/>
            <a:tailEnd/>
          </a:ln>
        </p:spPr>
        <p:txBody>
          <a:bodyPr wrap="none">
            <a:spAutoFit/>
          </a:bodyPr>
          <a:lstStyle/>
          <a:p>
            <a:r>
              <a:rPr lang="de-DE" altLang="de-DE" sz="1400"/>
              <a:t>PLoS one August 2014</a:t>
            </a:r>
            <a:endParaRPr lang="de-CH" altLang="de-DE" sz="1400"/>
          </a:p>
        </p:txBody>
      </p:sp>
      <p:pic>
        <p:nvPicPr>
          <p:cNvPr id="27652" name="Picture 3"/>
          <p:cNvPicPr>
            <a:picLocks noChangeAspect="1" noChangeArrowheads="1"/>
          </p:cNvPicPr>
          <p:nvPr/>
        </p:nvPicPr>
        <p:blipFill>
          <a:blip r:embed="rId3" cstate="print"/>
          <a:srcRect/>
          <a:stretch>
            <a:fillRect/>
          </a:stretch>
        </p:blipFill>
        <p:spPr bwMode="auto">
          <a:xfrm>
            <a:off x="1547813" y="2205038"/>
            <a:ext cx="6596062" cy="4211637"/>
          </a:xfrm>
          <a:prstGeom prst="rect">
            <a:avLst/>
          </a:prstGeom>
          <a:noFill/>
          <a:ln w="9525">
            <a:noFill/>
            <a:miter lim="800000"/>
            <a:headEnd/>
            <a:tailEnd/>
          </a:ln>
        </p:spPr>
      </p:pic>
      <p:sp>
        <p:nvSpPr>
          <p:cNvPr id="27653" name="Rectangle 3"/>
          <p:cNvSpPr>
            <a:spLocks noChangeArrowheads="1"/>
          </p:cNvSpPr>
          <p:nvPr/>
        </p:nvSpPr>
        <p:spPr bwMode="auto">
          <a:xfrm>
            <a:off x="107950" y="2281238"/>
            <a:ext cx="2881313" cy="1200150"/>
          </a:xfrm>
          <a:prstGeom prst="rect">
            <a:avLst/>
          </a:prstGeom>
          <a:noFill/>
          <a:ln w="9525">
            <a:noFill/>
            <a:miter lim="800000"/>
            <a:headEnd/>
            <a:tailEnd/>
          </a:ln>
        </p:spPr>
        <p:txBody>
          <a:bodyPr wrap="none">
            <a:spAutoFit/>
          </a:bodyPr>
          <a:lstStyle/>
          <a:p>
            <a:pPr>
              <a:lnSpc>
                <a:spcPct val="80000"/>
              </a:lnSpc>
            </a:pPr>
            <a:r>
              <a:rPr lang="en-US" altLang="de-DE" b="1">
                <a:latin typeface="Calibri" pitchFamily="34" charset="0"/>
              </a:rPr>
              <a:t>► </a:t>
            </a:r>
            <a:r>
              <a:rPr lang="en-US" altLang="de-DE">
                <a:latin typeface="Calibri" pitchFamily="34" charset="0"/>
              </a:rPr>
              <a:t>s = (</a:t>
            </a:r>
            <a:r>
              <a:rPr lang="en-US" altLang="de-DE" b="1">
                <a:solidFill>
                  <a:schemeClr val="hlink"/>
                </a:solidFill>
                <a:latin typeface="Calibri" pitchFamily="34" charset="0"/>
              </a:rPr>
              <a:t>C</a:t>
            </a:r>
            <a:r>
              <a:rPr lang="en-US" altLang="de-DE" b="1" baseline="-25000">
                <a:solidFill>
                  <a:schemeClr val="hlink"/>
                </a:solidFill>
                <a:latin typeface="Calibri" pitchFamily="34" charset="0"/>
              </a:rPr>
              <a:t>s</a:t>
            </a:r>
            <a:r>
              <a:rPr lang="en-US" altLang="de-DE">
                <a:latin typeface="Calibri" pitchFamily="34" charset="0"/>
              </a:rPr>
              <a:t>, </a:t>
            </a:r>
            <a:r>
              <a:rPr lang="en-US" altLang="de-DE" b="1">
                <a:solidFill>
                  <a:srgbClr val="CC0000"/>
                </a:solidFill>
                <a:latin typeface="Calibri" pitchFamily="34" charset="0"/>
              </a:rPr>
              <a:t>D, D, D, D, …,D</a:t>
            </a:r>
            <a:r>
              <a:rPr lang="en-US" altLang="de-DE">
                <a:latin typeface="Calibri" pitchFamily="34" charset="0"/>
              </a:rPr>
              <a:t>)</a:t>
            </a:r>
          </a:p>
          <a:p>
            <a:pPr>
              <a:lnSpc>
                <a:spcPct val="80000"/>
              </a:lnSpc>
            </a:pPr>
            <a:endParaRPr lang="en-US" altLang="de-DE">
              <a:latin typeface="Calibri" pitchFamily="34" charset="0"/>
            </a:endParaRPr>
          </a:p>
          <a:p>
            <a:pPr>
              <a:lnSpc>
                <a:spcPct val="80000"/>
              </a:lnSpc>
            </a:pPr>
            <a:r>
              <a:rPr lang="en-US" altLang="de-DE" b="1">
                <a:latin typeface="Calibri" pitchFamily="34" charset="0"/>
              </a:rPr>
              <a:t>► strong player cooperates,</a:t>
            </a:r>
          </a:p>
          <a:p>
            <a:pPr>
              <a:lnSpc>
                <a:spcPct val="80000"/>
              </a:lnSpc>
            </a:pPr>
            <a:r>
              <a:rPr lang="en-US" altLang="de-DE" b="1">
                <a:latin typeface="Calibri" pitchFamily="34" charset="0"/>
              </a:rPr>
              <a:t>     weak players free ride</a:t>
            </a:r>
          </a:p>
          <a:p>
            <a:pPr>
              <a:lnSpc>
                <a:spcPct val="80000"/>
              </a:lnSpc>
            </a:pPr>
            <a:r>
              <a:rPr lang="en-US" altLang="de-DE" b="1">
                <a:latin typeface="Calibri" pitchFamily="34" charset="0"/>
              </a:rPr>
              <a:t>     is stable ESS</a:t>
            </a:r>
            <a:endParaRPr lang="en-US" altLang="de-DE">
              <a:latin typeface="Calibri" pitchFamily="34" charset="0"/>
            </a:endParaRPr>
          </a:p>
        </p:txBody>
      </p:sp>
      <p:sp>
        <p:nvSpPr>
          <p:cNvPr id="27654" name="Line 7"/>
          <p:cNvSpPr>
            <a:spLocks noChangeShapeType="1"/>
          </p:cNvSpPr>
          <p:nvPr/>
        </p:nvSpPr>
        <p:spPr bwMode="auto">
          <a:xfrm>
            <a:off x="2700338" y="2436813"/>
            <a:ext cx="574675" cy="79375"/>
          </a:xfrm>
          <a:prstGeom prst="line">
            <a:avLst/>
          </a:prstGeom>
          <a:noFill/>
          <a:ln w="25400">
            <a:solidFill>
              <a:srgbClr val="00B050"/>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50825" y="525463"/>
            <a:ext cx="9074150" cy="830262"/>
          </a:xfrm>
          <a:prstGeom prst="rect">
            <a:avLst/>
          </a:prstGeom>
          <a:noFill/>
          <a:ln w="9525">
            <a:noFill/>
            <a:miter lim="800000"/>
            <a:headEnd/>
            <a:tailEnd/>
          </a:ln>
        </p:spPr>
        <p:txBody>
          <a:bodyPr>
            <a:spAutoFit/>
          </a:bodyPr>
          <a:lstStyle/>
          <a:p>
            <a:r>
              <a:rPr lang="de-DE" altLang="de-DE" sz="2400" b="1"/>
              <a:t>Experiment 1 </a:t>
            </a:r>
            <a:r>
              <a:rPr lang="de-DE" altLang="de-DE" sz="2400"/>
              <a:t>with the symmetric and asymmetric volunteer‘s dilemma as an alternative model for the sanctioning problem:</a:t>
            </a:r>
            <a:endParaRPr lang="de-CH" altLang="de-DE" sz="2400"/>
          </a:p>
        </p:txBody>
      </p:sp>
      <p:sp>
        <p:nvSpPr>
          <p:cNvPr id="28675" name="TextBox 2"/>
          <p:cNvSpPr txBox="1">
            <a:spLocks noChangeArrowheads="1"/>
          </p:cNvSpPr>
          <p:nvPr/>
        </p:nvSpPr>
        <p:spPr bwMode="auto">
          <a:xfrm>
            <a:off x="595313" y="1484313"/>
            <a:ext cx="7920037" cy="4710112"/>
          </a:xfrm>
          <a:prstGeom prst="rect">
            <a:avLst/>
          </a:prstGeom>
          <a:noFill/>
          <a:ln w="9525">
            <a:noFill/>
            <a:miter lim="800000"/>
            <a:headEnd/>
            <a:tailEnd/>
          </a:ln>
        </p:spPr>
        <p:txBody>
          <a:bodyPr>
            <a:spAutoFit/>
          </a:bodyPr>
          <a:lstStyle/>
          <a:p>
            <a:r>
              <a:rPr lang="de-DE" altLang="de-DE" sz="2000"/>
              <a:t>Hypotheses (</a:t>
            </a:r>
            <a:r>
              <a:rPr lang="de-DE" altLang="de-DE" sz="2000">
                <a:solidFill>
                  <a:srgbClr val="FF0000"/>
                </a:solidFill>
              </a:rPr>
              <a:t>derived from standard game theory</a:t>
            </a:r>
            <a:r>
              <a:rPr lang="de-DE" altLang="de-DE" sz="2000"/>
              <a:t>):</a:t>
            </a:r>
          </a:p>
          <a:p>
            <a:endParaRPr lang="de-DE" altLang="de-DE" sz="2000"/>
          </a:p>
          <a:p>
            <a:r>
              <a:rPr lang="de-DE" altLang="de-DE" sz="2000"/>
              <a:t>1. </a:t>
            </a:r>
            <a:r>
              <a:rPr lang="de-DE" altLang="de-DE" sz="2000" b="1"/>
              <a:t>Actors execute self-interested, strategic punishment</a:t>
            </a:r>
            <a:r>
              <a:rPr lang="de-DE" altLang="de-DE" sz="2000"/>
              <a:t>.</a:t>
            </a:r>
          </a:p>
          <a:p>
            <a:r>
              <a:rPr lang="de-DE" altLang="de-DE" sz="2000">
                <a:solidFill>
                  <a:srgbClr val="FF0000"/>
                </a:solidFill>
              </a:rPr>
              <a:t>The assumption of „punitive“ preferences (altruistic punishment) is not necessary!</a:t>
            </a:r>
          </a:p>
          <a:p>
            <a:endParaRPr lang="de-DE" altLang="de-DE" sz="2000"/>
          </a:p>
          <a:p>
            <a:r>
              <a:rPr lang="de-DE" altLang="de-DE" sz="2000"/>
              <a:t>2</a:t>
            </a:r>
            <a:r>
              <a:rPr lang="de-DE" altLang="de-DE" sz="2000" b="1"/>
              <a:t>. Higher strategic punishment rates in the asymmetric situation compared to the symmetric dilemma</a:t>
            </a:r>
            <a:r>
              <a:rPr lang="de-DE" altLang="de-DE" sz="2000"/>
              <a:t>. </a:t>
            </a:r>
          </a:p>
          <a:p>
            <a:endParaRPr lang="de-DE" altLang="de-DE" sz="2000"/>
          </a:p>
          <a:p>
            <a:r>
              <a:rPr lang="de-DE" altLang="de-DE" sz="2000"/>
              <a:t>3</a:t>
            </a:r>
            <a:r>
              <a:rPr lang="de-DE" altLang="de-DE" sz="2000" b="1"/>
              <a:t>. Efficiency. </a:t>
            </a:r>
            <a:r>
              <a:rPr lang="de-DE" altLang="de-DE" sz="2000"/>
              <a:t>The rate of „efficient“ punishment (no waste of punishment costs), i.e. exactly one actor punishes is higher in the asymmetric compared to the symmetric situation.</a:t>
            </a:r>
          </a:p>
          <a:p>
            <a:endParaRPr lang="de-DE" altLang="de-DE" sz="2000"/>
          </a:p>
          <a:p>
            <a:r>
              <a:rPr lang="de-DE" altLang="de-DE" sz="2000"/>
              <a:t>4. </a:t>
            </a:r>
            <a:r>
              <a:rPr lang="de-DE" altLang="de-DE" sz="2000" b="1"/>
              <a:t>Deterrence.</a:t>
            </a:r>
            <a:r>
              <a:rPr lang="de-DE" altLang="de-DE" sz="2000"/>
              <a:t> With a punishment option the rate of norm violations will be larger in the symmetric than in the asymmetric situation.</a:t>
            </a:r>
            <a:endParaRPr lang="de-CH" altLang="de-DE"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250825" y="1268413"/>
            <a:ext cx="8883650" cy="6370637"/>
          </a:xfrm>
          <a:prstGeom prst="rect">
            <a:avLst/>
          </a:prstGeom>
          <a:noFill/>
          <a:ln w="9525">
            <a:noFill/>
            <a:miter lim="800000"/>
            <a:headEnd/>
            <a:tailEnd/>
          </a:ln>
        </p:spPr>
        <p:txBody>
          <a:bodyPr wrap="none">
            <a:spAutoFit/>
          </a:bodyPr>
          <a:lstStyle/>
          <a:p>
            <a:r>
              <a:rPr lang="de-DE" altLang="de-DE" sz="2800"/>
              <a:t>Player X (the potential wrongdoer) decides either</a:t>
            </a:r>
          </a:p>
          <a:p>
            <a:r>
              <a:rPr lang="de-DE" altLang="de-DE" sz="2800"/>
              <a:t>to violate or to stick to a norm.</a:t>
            </a:r>
          </a:p>
          <a:p>
            <a:r>
              <a:rPr lang="de-DE" altLang="de-DE" sz="2800"/>
              <a:t> </a:t>
            </a:r>
          </a:p>
          <a:p>
            <a:r>
              <a:rPr lang="de-DE" altLang="de-DE" sz="2800"/>
              <a:t>The violation of the norm hurts players A, B, C</a:t>
            </a:r>
          </a:p>
          <a:p>
            <a:r>
              <a:rPr lang="de-DE" altLang="de-DE" sz="2800"/>
              <a:t>(a negative externality). </a:t>
            </a:r>
          </a:p>
          <a:p>
            <a:endParaRPr lang="de-DE" altLang="de-DE" sz="2800"/>
          </a:p>
          <a:p>
            <a:r>
              <a:rPr lang="de-DE" altLang="de-DE" sz="2800"/>
              <a:t>Players A, B, C have the possibility to punish</a:t>
            </a:r>
          </a:p>
          <a:p>
            <a:r>
              <a:rPr lang="de-DE" altLang="de-DE" sz="2800"/>
              <a:t>norm violations. A, B, C are in a VOD situation.</a:t>
            </a:r>
          </a:p>
          <a:p>
            <a:endParaRPr lang="de-DE" altLang="de-DE" sz="2800"/>
          </a:p>
          <a:p>
            <a:r>
              <a:rPr lang="de-DE" altLang="de-DE" sz="2800"/>
              <a:t>One player is sufficient to sanction X on cost K</a:t>
            </a:r>
          </a:p>
          <a:p>
            <a:r>
              <a:rPr lang="de-DE" altLang="de-DE" sz="2800"/>
              <a:t>thereby restoring the norm (production of the collective</a:t>
            </a:r>
          </a:p>
          <a:p>
            <a:r>
              <a:rPr lang="de-DE" altLang="de-DE" sz="2800"/>
              <a:t>good U &gt; K). In more detail:</a:t>
            </a:r>
          </a:p>
          <a:p>
            <a:endParaRPr lang="de-DE" altLang="de-DE"/>
          </a:p>
          <a:p>
            <a:endParaRPr lang="de-DE" altLang="de-DE"/>
          </a:p>
          <a:p>
            <a:endParaRPr lang="de-DE" altLang="de-DE"/>
          </a:p>
          <a:p>
            <a:endParaRPr lang="de-CH" altLang="de-DE"/>
          </a:p>
        </p:txBody>
      </p:sp>
      <p:sp>
        <p:nvSpPr>
          <p:cNvPr id="29699" name="TextBox 3"/>
          <p:cNvSpPr txBox="1">
            <a:spLocks noChangeArrowheads="1"/>
          </p:cNvSpPr>
          <p:nvPr/>
        </p:nvSpPr>
        <p:spPr bwMode="auto">
          <a:xfrm>
            <a:off x="1979613" y="404813"/>
            <a:ext cx="5203825" cy="708025"/>
          </a:xfrm>
          <a:prstGeom prst="rect">
            <a:avLst/>
          </a:prstGeom>
          <a:noFill/>
          <a:ln w="9525">
            <a:noFill/>
            <a:miter lim="800000"/>
            <a:headEnd/>
            <a:tailEnd/>
          </a:ln>
        </p:spPr>
        <p:txBody>
          <a:bodyPr wrap="none">
            <a:spAutoFit/>
          </a:bodyPr>
          <a:lstStyle/>
          <a:p>
            <a:r>
              <a:rPr lang="de-DE" altLang="de-DE" sz="4000"/>
              <a:t>The strategic situation</a:t>
            </a:r>
            <a:endParaRPr lang="de-CH" altLang="de-DE" sz="4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468313" y="404813"/>
            <a:ext cx="8229600" cy="6192837"/>
          </a:xfrm>
        </p:spPr>
        <p:txBody>
          <a:bodyPr/>
          <a:lstStyle/>
          <a:p>
            <a:pPr>
              <a:lnSpc>
                <a:spcPct val="90000"/>
              </a:lnSpc>
              <a:buFontTx/>
              <a:buNone/>
              <a:defRPr/>
            </a:pPr>
            <a:endParaRPr lang="de-DE" sz="2000" dirty="0" smtClean="0"/>
          </a:p>
          <a:p>
            <a:pPr>
              <a:lnSpc>
                <a:spcPct val="90000"/>
              </a:lnSpc>
              <a:defRPr/>
            </a:pPr>
            <a:r>
              <a:rPr lang="de-DE" sz="2000" dirty="0" smtClean="0"/>
              <a:t>A </a:t>
            </a:r>
            <a:r>
              <a:rPr lang="de-DE" sz="2000" dirty="0" err="1" smtClean="0"/>
              <a:t>single</a:t>
            </a:r>
            <a:r>
              <a:rPr lang="de-DE" sz="2000" dirty="0" smtClean="0"/>
              <a:t> </a:t>
            </a:r>
            <a:r>
              <a:rPr lang="de-DE" sz="2000" dirty="0" err="1" smtClean="0"/>
              <a:t>actor</a:t>
            </a:r>
            <a:r>
              <a:rPr lang="de-DE" sz="2000" dirty="0" smtClean="0"/>
              <a:t> </a:t>
            </a:r>
            <a:r>
              <a:rPr lang="de-DE" sz="2000" dirty="0" err="1" smtClean="0"/>
              <a:t>is</a:t>
            </a:r>
            <a:r>
              <a:rPr lang="de-DE" sz="2000" dirty="0" smtClean="0"/>
              <a:t> </a:t>
            </a:r>
            <a:r>
              <a:rPr lang="de-DE" sz="2000" dirty="0" err="1" smtClean="0"/>
              <a:t>sufficient</a:t>
            </a:r>
            <a:r>
              <a:rPr lang="de-DE" sz="2000" dirty="0" smtClean="0"/>
              <a:t> </a:t>
            </a:r>
            <a:r>
              <a:rPr lang="de-DE" sz="2000" dirty="0" err="1" smtClean="0"/>
              <a:t>to</a:t>
            </a:r>
            <a:r>
              <a:rPr lang="de-DE" sz="2000" dirty="0" smtClean="0"/>
              <a:t> </a:t>
            </a:r>
            <a:r>
              <a:rPr lang="de-DE" sz="2000" dirty="0" err="1" smtClean="0"/>
              <a:t>sanction</a:t>
            </a:r>
            <a:r>
              <a:rPr lang="de-DE" sz="2000" dirty="0" smtClean="0"/>
              <a:t> a norm </a:t>
            </a:r>
            <a:r>
              <a:rPr lang="de-DE" sz="2000" dirty="0" err="1" smtClean="0"/>
              <a:t>violation</a:t>
            </a:r>
            <a:r>
              <a:rPr lang="de-DE" sz="2000" dirty="0" smtClean="0"/>
              <a:t>.</a:t>
            </a:r>
          </a:p>
          <a:p>
            <a:pPr>
              <a:lnSpc>
                <a:spcPct val="90000"/>
              </a:lnSpc>
              <a:defRPr/>
            </a:pPr>
            <a:r>
              <a:rPr lang="de-DE" sz="2000" dirty="0" err="1" smtClean="0"/>
              <a:t>Sanctioning</a:t>
            </a:r>
            <a:r>
              <a:rPr lang="de-DE" sz="2000" dirty="0" smtClean="0"/>
              <a:t> </a:t>
            </a:r>
            <a:r>
              <a:rPr lang="de-DE" sz="2000" dirty="0" err="1" smtClean="0"/>
              <a:t>is</a:t>
            </a:r>
            <a:r>
              <a:rPr lang="de-DE" sz="2000" dirty="0" smtClean="0"/>
              <a:t> </a:t>
            </a:r>
            <a:r>
              <a:rPr lang="de-DE" sz="2000" dirty="0" err="1" smtClean="0"/>
              <a:t>costly</a:t>
            </a:r>
            <a:r>
              <a:rPr lang="de-DE" sz="2000" dirty="0" smtClean="0"/>
              <a:t> (K) </a:t>
            </a:r>
            <a:r>
              <a:rPr lang="de-DE" sz="2000" dirty="0" err="1" smtClean="0"/>
              <a:t>and</a:t>
            </a:r>
            <a:r>
              <a:rPr lang="de-DE" sz="2000" dirty="0" smtClean="0"/>
              <a:t> </a:t>
            </a:r>
            <a:r>
              <a:rPr lang="de-DE" sz="2000" dirty="0" err="1" smtClean="0"/>
              <a:t>restores</a:t>
            </a:r>
            <a:r>
              <a:rPr lang="de-DE" sz="2000" dirty="0" smtClean="0"/>
              <a:t> </a:t>
            </a:r>
            <a:r>
              <a:rPr lang="de-DE" sz="2000" dirty="0" err="1" smtClean="0"/>
              <a:t>the</a:t>
            </a:r>
            <a:r>
              <a:rPr lang="de-DE" sz="2000" dirty="0" smtClean="0"/>
              <a:t> </a:t>
            </a:r>
            <a:r>
              <a:rPr lang="de-DE" sz="2000" dirty="0" err="1" smtClean="0"/>
              <a:t>social</a:t>
            </a:r>
            <a:r>
              <a:rPr lang="de-DE" sz="2000" dirty="0" smtClean="0"/>
              <a:t> norm. </a:t>
            </a:r>
            <a:r>
              <a:rPr lang="de-DE" sz="2000" dirty="0" err="1" smtClean="0"/>
              <a:t>Both</a:t>
            </a:r>
            <a:r>
              <a:rPr lang="de-DE" sz="2000" dirty="0" smtClean="0"/>
              <a:t>, </a:t>
            </a:r>
            <a:r>
              <a:rPr lang="de-DE" sz="2000" dirty="0" err="1" smtClean="0"/>
              <a:t>sanctioning</a:t>
            </a:r>
            <a:r>
              <a:rPr lang="de-DE" sz="2000" dirty="0" smtClean="0"/>
              <a:t> </a:t>
            </a:r>
            <a:r>
              <a:rPr lang="de-DE" sz="2000" dirty="0" err="1" smtClean="0"/>
              <a:t>and</a:t>
            </a:r>
            <a:r>
              <a:rPr lang="de-DE" sz="2000" dirty="0" smtClean="0"/>
              <a:t> </a:t>
            </a:r>
            <a:r>
              <a:rPr lang="de-DE" sz="2000" dirty="0" err="1" smtClean="0"/>
              <a:t>free</a:t>
            </a:r>
            <a:r>
              <a:rPr lang="de-DE" sz="2000" dirty="0" smtClean="0"/>
              <a:t> </a:t>
            </a:r>
            <a:r>
              <a:rPr lang="de-DE" sz="2000" dirty="0" err="1" smtClean="0"/>
              <a:t>riding</a:t>
            </a:r>
            <a:r>
              <a:rPr lang="de-DE" sz="2000" dirty="0" smtClean="0"/>
              <a:t> </a:t>
            </a:r>
            <a:r>
              <a:rPr lang="de-DE" sz="2000" dirty="0" err="1" smtClean="0"/>
              <a:t>victims</a:t>
            </a:r>
            <a:r>
              <a:rPr lang="de-DE" sz="2000" dirty="0" smtClean="0"/>
              <a:t> of a norm </a:t>
            </a:r>
            <a:r>
              <a:rPr lang="de-DE" sz="2000" dirty="0" err="1" smtClean="0"/>
              <a:t>violation</a:t>
            </a:r>
            <a:r>
              <a:rPr lang="de-DE" sz="2000" dirty="0" smtClean="0"/>
              <a:t> </a:t>
            </a:r>
            <a:r>
              <a:rPr lang="de-DE" sz="2000" dirty="0" err="1" smtClean="0"/>
              <a:t>profit</a:t>
            </a:r>
            <a:r>
              <a:rPr lang="de-DE" sz="2000" dirty="0" smtClean="0"/>
              <a:t> (U) </a:t>
            </a:r>
            <a:r>
              <a:rPr lang="de-DE" sz="2000" dirty="0" err="1" smtClean="0"/>
              <a:t>with</a:t>
            </a:r>
            <a:r>
              <a:rPr lang="de-DE" sz="2000" dirty="0" smtClean="0"/>
              <a:t> U &gt; K.</a:t>
            </a:r>
          </a:p>
          <a:p>
            <a:pPr>
              <a:lnSpc>
                <a:spcPct val="90000"/>
              </a:lnSpc>
              <a:defRPr/>
            </a:pPr>
            <a:r>
              <a:rPr lang="de-DE" sz="2000" dirty="0" smtClean="0"/>
              <a:t>Groups of </a:t>
            </a:r>
            <a:r>
              <a:rPr lang="de-DE" sz="2000" dirty="0" err="1" smtClean="0"/>
              <a:t>four</a:t>
            </a:r>
            <a:r>
              <a:rPr lang="de-DE" sz="2000" dirty="0" smtClean="0"/>
              <a:t> </a:t>
            </a:r>
            <a:r>
              <a:rPr lang="de-DE" sz="2000" dirty="0" err="1" smtClean="0"/>
              <a:t>consisting</a:t>
            </a:r>
            <a:r>
              <a:rPr lang="de-DE" sz="2000" dirty="0" smtClean="0"/>
              <a:t> of </a:t>
            </a:r>
            <a:r>
              <a:rPr lang="de-DE" sz="2000" dirty="0" err="1" smtClean="0"/>
              <a:t>player</a:t>
            </a:r>
            <a:r>
              <a:rPr lang="de-DE" sz="2000" dirty="0" smtClean="0"/>
              <a:t> X </a:t>
            </a:r>
            <a:r>
              <a:rPr lang="de-DE" sz="2000" dirty="0" err="1" smtClean="0"/>
              <a:t>and</a:t>
            </a:r>
            <a:r>
              <a:rPr lang="de-DE" sz="2000" dirty="0" smtClean="0"/>
              <a:t> </a:t>
            </a:r>
            <a:r>
              <a:rPr lang="de-DE" sz="2000" dirty="0" err="1" smtClean="0"/>
              <a:t>three</a:t>
            </a:r>
            <a:r>
              <a:rPr lang="de-DE" sz="2000" dirty="0" smtClean="0"/>
              <a:t> </a:t>
            </a:r>
            <a:r>
              <a:rPr lang="de-DE" sz="2000" dirty="0" err="1" smtClean="0"/>
              <a:t>other</a:t>
            </a:r>
            <a:r>
              <a:rPr lang="de-DE" sz="2000" dirty="0" smtClean="0"/>
              <a:t> </a:t>
            </a:r>
            <a:r>
              <a:rPr lang="de-DE" sz="2000" dirty="0" err="1" smtClean="0"/>
              <a:t>players</a:t>
            </a:r>
            <a:r>
              <a:rPr lang="de-DE" sz="2000" dirty="0" smtClean="0"/>
              <a:t> A, B, C. Players </a:t>
            </a:r>
            <a:r>
              <a:rPr lang="de-DE" sz="2000" dirty="0" err="1" smtClean="0"/>
              <a:t>have</a:t>
            </a:r>
            <a:r>
              <a:rPr lang="de-DE" sz="2000" dirty="0" smtClean="0"/>
              <a:t> an </a:t>
            </a:r>
            <a:r>
              <a:rPr lang="de-DE" sz="2000" dirty="0" err="1" smtClean="0"/>
              <a:t>endowment</a:t>
            </a:r>
            <a:r>
              <a:rPr lang="de-DE" sz="2000" dirty="0" smtClean="0"/>
              <a:t> of 140 </a:t>
            </a:r>
            <a:r>
              <a:rPr lang="de-DE" sz="2000" dirty="0" err="1" smtClean="0"/>
              <a:t>each</a:t>
            </a:r>
            <a:r>
              <a:rPr lang="de-DE" sz="2000" dirty="0" smtClean="0"/>
              <a:t>.</a:t>
            </a:r>
          </a:p>
          <a:p>
            <a:pPr>
              <a:lnSpc>
                <a:spcPct val="90000"/>
              </a:lnSpc>
              <a:defRPr/>
            </a:pPr>
            <a:r>
              <a:rPr lang="de-DE" sz="2000" dirty="0" smtClean="0"/>
              <a:t>X </a:t>
            </a:r>
            <a:r>
              <a:rPr lang="de-DE" sz="2000" dirty="0" err="1" smtClean="0"/>
              <a:t>has</a:t>
            </a:r>
            <a:r>
              <a:rPr lang="de-DE" sz="2000" dirty="0" smtClean="0"/>
              <a:t> </a:t>
            </a:r>
            <a:r>
              <a:rPr lang="de-DE" sz="2000" dirty="0" err="1" smtClean="0"/>
              <a:t>the</a:t>
            </a:r>
            <a:r>
              <a:rPr lang="de-DE" sz="2000" dirty="0" smtClean="0"/>
              <a:t> </a:t>
            </a:r>
            <a:r>
              <a:rPr lang="de-DE" sz="2000" dirty="0" err="1" smtClean="0"/>
              <a:t>option</a:t>
            </a:r>
            <a:r>
              <a:rPr lang="de-DE" sz="2000" dirty="0" smtClean="0"/>
              <a:t> </a:t>
            </a:r>
            <a:r>
              <a:rPr lang="de-DE" sz="2000" dirty="0" err="1" smtClean="0"/>
              <a:t>to</a:t>
            </a:r>
            <a:r>
              <a:rPr lang="de-DE" sz="2000" dirty="0" smtClean="0"/>
              <a:t> </a:t>
            </a:r>
            <a:r>
              <a:rPr lang="de-DE" sz="2000" dirty="0" err="1" smtClean="0"/>
              <a:t>steal</a:t>
            </a:r>
            <a:r>
              <a:rPr lang="de-DE" sz="2000" dirty="0" smtClean="0"/>
              <a:t> 70 </a:t>
            </a:r>
            <a:r>
              <a:rPr lang="de-DE" sz="2000" dirty="0" err="1" smtClean="0"/>
              <a:t>from</a:t>
            </a:r>
            <a:r>
              <a:rPr lang="de-DE" sz="2000" dirty="0" smtClean="0"/>
              <a:t> </a:t>
            </a:r>
            <a:r>
              <a:rPr lang="de-DE" sz="2000" dirty="0" err="1" smtClean="0"/>
              <a:t>each</a:t>
            </a:r>
            <a:r>
              <a:rPr lang="de-DE" sz="2000" dirty="0" smtClean="0"/>
              <a:t> of </a:t>
            </a:r>
            <a:r>
              <a:rPr lang="de-DE" sz="2000" dirty="0" err="1" smtClean="0"/>
              <a:t>the</a:t>
            </a:r>
            <a:r>
              <a:rPr lang="de-DE" sz="2000" dirty="0" smtClean="0"/>
              <a:t> </a:t>
            </a:r>
            <a:r>
              <a:rPr lang="de-DE" sz="2000" dirty="0" err="1" smtClean="0"/>
              <a:t>other</a:t>
            </a:r>
            <a:r>
              <a:rPr lang="de-DE" sz="2000" dirty="0" smtClean="0"/>
              <a:t> </a:t>
            </a:r>
            <a:r>
              <a:rPr lang="de-DE" sz="2000" dirty="0" err="1" smtClean="0"/>
              <a:t>players</a:t>
            </a:r>
            <a:r>
              <a:rPr lang="de-DE" sz="2000" dirty="0" smtClean="0"/>
              <a:t> A,B,C. </a:t>
            </a:r>
            <a:r>
              <a:rPr lang="de-DE" sz="2000" dirty="0" err="1" smtClean="0"/>
              <a:t>If</a:t>
            </a:r>
            <a:r>
              <a:rPr lang="de-DE" sz="2000" dirty="0" smtClean="0"/>
              <a:t> he </a:t>
            </a:r>
            <a:r>
              <a:rPr lang="de-DE" sz="2000" dirty="0" err="1" smtClean="0"/>
              <a:t>steals</a:t>
            </a:r>
            <a:r>
              <a:rPr lang="de-DE" sz="2000" dirty="0" smtClean="0"/>
              <a:t> he will </a:t>
            </a:r>
            <a:r>
              <a:rPr lang="de-DE" sz="2000" dirty="0" err="1" smtClean="0"/>
              <a:t>get</a:t>
            </a:r>
            <a:r>
              <a:rPr lang="de-DE" sz="2000" dirty="0" smtClean="0"/>
              <a:t> 350 = 140 + 210 </a:t>
            </a:r>
            <a:r>
              <a:rPr lang="de-DE" sz="2000" dirty="0" err="1" smtClean="0"/>
              <a:t>while</a:t>
            </a:r>
            <a:r>
              <a:rPr lang="de-DE" sz="2000" dirty="0" smtClean="0"/>
              <a:t> A,B,C </a:t>
            </a:r>
            <a:r>
              <a:rPr lang="de-DE" sz="2000" dirty="0" err="1" smtClean="0"/>
              <a:t>have</a:t>
            </a:r>
            <a:r>
              <a:rPr lang="de-DE" sz="2000" dirty="0" smtClean="0"/>
              <a:t> 70 </a:t>
            </a:r>
            <a:r>
              <a:rPr lang="de-DE" sz="2000" dirty="0" err="1" smtClean="0"/>
              <a:t>each</a:t>
            </a:r>
            <a:r>
              <a:rPr lang="de-DE" sz="2000" dirty="0" smtClean="0"/>
              <a:t>.     Distribution: (350, 70, 70, 70)</a:t>
            </a:r>
          </a:p>
          <a:p>
            <a:pPr>
              <a:lnSpc>
                <a:spcPct val="90000"/>
              </a:lnSpc>
              <a:defRPr/>
            </a:pPr>
            <a:r>
              <a:rPr lang="de-DE" sz="2000" dirty="0" err="1" smtClean="0"/>
              <a:t>However</a:t>
            </a:r>
            <a:r>
              <a:rPr lang="de-DE" sz="2000" dirty="0" smtClean="0"/>
              <a:t>, A, B, C </a:t>
            </a:r>
            <a:r>
              <a:rPr lang="de-DE" sz="2000" dirty="0" err="1" smtClean="0"/>
              <a:t>have</a:t>
            </a:r>
            <a:r>
              <a:rPr lang="de-DE" sz="2000" dirty="0" smtClean="0"/>
              <a:t> a </a:t>
            </a:r>
            <a:r>
              <a:rPr lang="de-DE" sz="2000" dirty="0" err="1" smtClean="0"/>
              <a:t>veto</a:t>
            </a:r>
            <a:r>
              <a:rPr lang="de-DE" sz="2000" dirty="0" smtClean="0"/>
              <a:t> </a:t>
            </a:r>
            <a:r>
              <a:rPr lang="de-DE" sz="2000" dirty="0" err="1" smtClean="0"/>
              <a:t>right</a:t>
            </a:r>
            <a:r>
              <a:rPr lang="de-DE" sz="2000" dirty="0" smtClean="0"/>
              <a:t>. A </a:t>
            </a:r>
            <a:r>
              <a:rPr lang="de-DE" sz="2000" dirty="0" err="1" smtClean="0"/>
              <a:t>veto</a:t>
            </a:r>
            <a:r>
              <a:rPr lang="de-DE" sz="2000" dirty="0" smtClean="0"/>
              <a:t> </a:t>
            </a:r>
            <a:r>
              <a:rPr lang="de-DE" sz="2000" dirty="0" err="1" smtClean="0"/>
              <a:t>costs</a:t>
            </a:r>
            <a:r>
              <a:rPr lang="de-DE" sz="2000" dirty="0" smtClean="0"/>
              <a:t> 30 </a:t>
            </a:r>
            <a:r>
              <a:rPr lang="de-DE" sz="2000" dirty="0" err="1" smtClean="0"/>
              <a:t>and</a:t>
            </a:r>
            <a:r>
              <a:rPr lang="de-DE" sz="2000" dirty="0" smtClean="0"/>
              <a:t> X </a:t>
            </a:r>
            <a:r>
              <a:rPr lang="de-DE" sz="2000" dirty="0" err="1" smtClean="0"/>
              <a:t>is</a:t>
            </a:r>
            <a:r>
              <a:rPr lang="de-DE" sz="2000" dirty="0" smtClean="0"/>
              <a:t> </a:t>
            </a:r>
            <a:r>
              <a:rPr lang="de-DE" sz="2000" dirty="0" err="1" smtClean="0"/>
              <a:t>obliged</a:t>
            </a:r>
            <a:r>
              <a:rPr lang="de-DE" sz="2000" dirty="0" smtClean="0"/>
              <a:t> </a:t>
            </a:r>
            <a:r>
              <a:rPr lang="de-DE" sz="2000" dirty="0" err="1" smtClean="0"/>
              <a:t>to</a:t>
            </a:r>
            <a:r>
              <a:rPr lang="de-DE" sz="2000" dirty="0" smtClean="0"/>
              <a:t> </a:t>
            </a:r>
            <a:r>
              <a:rPr lang="de-DE" sz="2000" dirty="0" err="1" smtClean="0"/>
              <a:t>pay</a:t>
            </a:r>
            <a:r>
              <a:rPr lang="de-DE" sz="2000" dirty="0" smtClean="0"/>
              <a:t> </a:t>
            </a:r>
            <a:r>
              <a:rPr lang="de-DE" sz="2000" dirty="0" err="1" smtClean="0"/>
              <a:t>the</a:t>
            </a:r>
            <a:r>
              <a:rPr lang="de-DE" sz="2000" dirty="0" smtClean="0"/>
              <a:t> </a:t>
            </a:r>
            <a:r>
              <a:rPr lang="de-DE" sz="2000" dirty="0" err="1" smtClean="0"/>
              <a:t>stolen</a:t>
            </a:r>
            <a:r>
              <a:rPr lang="de-DE" sz="2000" dirty="0" smtClean="0"/>
              <a:t> </a:t>
            </a:r>
            <a:r>
              <a:rPr lang="de-DE" sz="2000" dirty="0" err="1" smtClean="0"/>
              <a:t>money</a:t>
            </a:r>
            <a:r>
              <a:rPr lang="de-DE" sz="2000" dirty="0" smtClean="0"/>
              <a:t> back. A </a:t>
            </a:r>
            <a:r>
              <a:rPr lang="de-DE" sz="2000" dirty="0" err="1" smtClean="0"/>
              <a:t>veto</a:t>
            </a:r>
            <a:r>
              <a:rPr lang="de-DE" sz="2000" dirty="0" smtClean="0"/>
              <a:t> </a:t>
            </a:r>
            <a:r>
              <a:rPr lang="de-DE" sz="2000" dirty="0" err="1" smtClean="0"/>
              <a:t>by</a:t>
            </a:r>
            <a:r>
              <a:rPr lang="de-DE" sz="2000" dirty="0" smtClean="0"/>
              <a:t> B </a:t>
            </a:r>
            <a:r>
              <a:rPr lang="de-DE" sz="2000" dirty="0" err="1" smtClean="0"/>
              <a:t>and</a:t>
            </a:r>
            <a:r>
              <a:rPr lang="de-DE" sz="2000" dirty="0" smtClean="0"/>
              <a:t> C (</a:t>
            </a:r>
            <a:r>
              <a:rPr lang="de-DE" sz="2000" dirty="0" err="1" smtClean="0"/>
              <a:t>and</a:t>
            </a:r>
            <a:r>
              <a:rPr lang="de-DE" sz="2000" dirty="0" smtClean="0"/>
              <a:t> </a:t>
            </a:r>
            <a:r>
              <a:rPr lang="de-DE" sz="2000" dirty="0" err="1" smtClean="0"/>
              <a:t>zero</a:t>
            </a:r>
            <a:r>
              <a:rPr lang="de-DE" sz="2000" dirty="0" smtClean="0"/>
              <a:t> </a:t>
            </a:r>
            <a:r>
              <a:rPr lang="de-DE" sz="2000" dirty="0" err="1" smtClean="0"/>
              <a:t>punishment</a:t>
            </a:r>
            <a:r>
              <a:rPr lang="de-DE" sz="2000" dirty="0" smtClean="0"/>
              <a:t> </a:t>
            </a:r>
            <a:r>
              <a:rPr lang="de-DE" sz="2000" dirty="0" err="1" smtClean="0"/>
              <a:t>for</a:t>
            </a:r>
            <a:r>
              <a:rPr lang="de-DE" sz="2000" dirty="0" smtClean="0"/>
              <a:t> X) </a:t>
            </a:r>
            <a:r>
              <a:rPr lang="de-DE" sz="2000" dirty="0" err="1" smtClean="0"/>
              <a:t>results</a:t>
            </a:r>
            <a:r>
              <a:rPr lang="de-DE" sz="2000" dirty="0" smtClean="0"/>
              <a:t> in </a:t>
            </a:r>
            <a:r>
              <a:rPr lang="de-DE" sz="2000" dirty="0" err="1" smtClean="0"/>
              <a:t>the</a:t>
            </a:r>
            <a:r>
              <a:rPr lang="de-DE" sz="2000" dirty="0" smtClean="0"/>
              <a:t> </a:t>
            </a:r>
            <a:r>
              <a:rPr lang="de-DE" sz="2000" dirty="0" err="1" smtClean="0"/>
              <a:t>following</a:t>
            </a:r>
            <a:r>
              <a:rPr lang="de-DE" sz="2000" dirty="0" smtClean="0"/>
              <a:t> </a:t>
            </a:r>
            <a:r>
              <a:rPr lang="de-DE" sz="2000" dirty="0" err="1" smtClean="0"/>
              <a:t>distribution</a:t>
            </a:r>
            <a:r>
              <a:rPr lang="de-DE" sz="2000" dirty="0" smtClean="0"/>
              <a:t>: (140, 140, 110, 110).</a:t>
            </a:r>
          </a:p>
          <a:p>
            <a:pPr>
              <a:lnSpc>
                <a:spcPct val="90000"/>
              </a:lnSpc>
              <a:defRPr/>
            </a:pPr>
            <a:r>
              <a:rPr lang="de-DE" sz="2000" dirty="0" smtClean="0"/>
              <a:t>Punishment costs vary in treatments: 1. </a:t>
            </a:r>
            <a:r>
              <a:rPr lang="de-DE" sz="2000" dirty="0" err="1" smtClean="0"/>
              <a:t>No</a:t>
            </a:r>
            <a:r>
              <a:rPr lang="de-DE" sz="2000" dirty="0" smtClean="0"/>
              <a:t> </a:t>
            </a:r>
            <a:r>
              <a:rPr lang="de-DE" sz="2000" dirty="0" err="1" smtClean="0"/>
              <a:t>punishment</a:t>
            </a:r>
            <a:r>
              <a:rPr lang="de-DE" sz="2000" dirty="0" smtClean="0"/>
              <a:t>, 2. </a:t>
            </a:r>
            <a:r>
              <a:rPr lang="de-DE" sz="2000" dirty="0" err="1" smtClean="0"/>
              <a:t>low</a:t>
            </a:r>
            <a:r>
              <a:rPr lang="de-DE" sz="2000" dirty="0" smtClean="0"/>
              <a:t> </a:t>
            </a:r>
            <a:r>
              <a:rPr lang="de-DE" sz="2000" dirty="0" err="1" smtClean="0"/>
              <a:t>punishment</a:t>
            </a:r>
            <a:r>
              <a:rPr lang="de-DE" sz="2000" dirty="0" smtClean="0"/>
              <a:t> (40), 3. high </a:t>
            </a:r>
            <a:r>
              <a:rPr lang="de-DE" sz="2000" dirty="0" err="1" smtClean="0"/>
              <a:t>punishment</a:t>
            </a:r>
            <a:r>
              <a:rPr lang="de-DE" sz="2000" dirty="0" smtClean="0"/>
              <a:t> (120).</a:t>
            </a:r>
          </a:p>
          <a:p>
            <a:pPr>
              <a:lnSpc>
                <a:spcPct val="90000"/>
              </a:lnSpc>
              <a:defRPr/>
            </a:pPr>
            <a:endParaRPr lang="de-DE" sz="2000" dirty="0"/>
          </a:p>
          <a:p>
            <a:pPr marL="0" indent="0">
              <a:lnSpc>
                <a:spcPct val="90000"/>
              </a:lnSpc>
              <a:buFontTx/>
              <a:buNone/>
              <a:defRPr/>
            </a:pPr>
            <a:r>
              <a:rPr lang="de-DE" sz="2000" dirty="0" smtClean="0"/>
              <a:t>Example: Endowment 140. X steals. A vetoes, low punishment of 40,  K=30. </a:t>
            </a:r>
            <a:r>
              <a:rPr lang="de-DE" sz="2000" dirty="0" err="1" smtClean="0"/>
              <a:t>Resulting</a:t>
            </a:r>
            <a:r>
              <a:rPr lang="de-DE" sz="2000" dirty="0" smtClean="0"/>
              <a:t>  </a:t>
            </a:r>
            <a:r>
              <a:rPr lang="de-DE" sz="2000" dirty="0" err="1" smtClean="0"/>
              <a:t>distribution</a:t>
            </a:r>
            <a:r>
              <a:rPr lang="de-DE" sz="2000" dirty="0" smtClean="0"/>
              <a:t>:  X = 100, A = 110, B = 140, C = 140</a:t>
            </a:r>
          </a:p>
          <a:p>
            <a:pPr>
              <a:lnSpc>
                <a:spcPct val="90000"/>
              </a:lnSpc>
              <a:buFontTx/>
              <a:buNone/>
              <a:defRPr/>
            </a:pPr>
            <a:endParaRPr lang="de-DE" sz="2000" dirty="0" smtClean="0"/>
          </a:p>
          <a:p>
            <a:pPr>
              <a:lnSpc>
                <a:spcPct val="90000"/>
              </a:lnSpc>
              <a:buFontTx/>
              <a:buNone/>
              <a:defRPr/>
            </a:pPr>
            <a:endParaRPr lang="de-DE"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766763" y="692150"/>
            <a:ext cx="7993062" cy="6186488"/>
          </a:xfrm>
          <a:prstGeom prst="rect">
            <a:avLst/>
          </a:prstGeom>
          <a:noFill/>
          <a:ln w="9525">
            <a:noFill/>
            <a:miter lim="800000"/>
            <a:headEnd/>
            <a:tailEnd/>
          </a:ln>
        </p:spPr>
        <p:txBody>
          <a:bodyPr>
            <a:spAutoFit/>
          </a:bodyPr>
          <a:lstStyle/>
          <a:p>
            <a:r>
              <a:rPr lang="de-DE" altLang="de-DE" b="1"/>
              <a:t>1. Symmetric game</a:t>
            </a:r>
          </a:p>
          <a:p>
            <a:endParaRPr lang="de-DE" altLang="de-DE"/>
          </a:p>
          <a:p>
            <a:r>
              <a:rPr lang="de-DE" altLang="de-DE"/>
              <a:t>N = 3 „victims“, collective good U = 70, veto costs K = 30</a:t>
            </a:r>
          </a:p>
          <a:p>
            <a:endParaRPr lang="de-DE" altLang="de-DE"/>
          </a:p>
          <a:p>
            <a:r>
              <a:rPr lang="de-DE" altLang="de-DE"/>
              <a:t>Individual cooperation:</a:t>
            </a:r>
          </a:p>
          <a:p>
            <a:r>
              <a:rPr lang="de-DE" altLang="de-DE"/>
              <a:t>Mixed Nash-equilibrium: P(cooperation) = 1- </a:t>
            </a:r>
            <a:r>
              <a:rPr lang="de-DE" altLang="de-DE" baseline="30000"/>
              <a:t>(N-1)</a:t>
            </a:r>
            <a:r>
              <a:rPr lang="de-DE" altLang="de-DE"/>
              <a:t>√ K/U = 1 - √ 30/70 = 0.345</a:t>
            </a:r>
          </a:p>
          <a:p>
            <a:endParaRPr lang="de-DE" altLang="de-DE"/>
          </a:p>
          <a:p>
            <a:r>
              <a:rPr lang="de-DE" altLang="de-DE"/>
              <a:t>Collective good production:</a:t>
            </a:r>
          </a:p>
          <a:p>
            <a:r>
              <a:rPr lang="de-DE" altLang="de-DE"/>
              <a:t>Probability that at least one player vetoes: 1 – (1-0.345)</a:t>
            </a:r>
            <a:r>
              <a:rPr lang="de-DE" altLang="de-DE" baseline="30000"/>
              <a:t>3 </a:t>
            </a:r>
            <a:r>
              <a:rPr lang="de-DE" altLang="de-DE"/>
              <a:t>= 0.72</a:t>
            </a:r>
          </a:p>
          <a:p>
            <a:endParaRPr lang="de-DE" altLang="de-DE"/>
          </a:p>
          <a:p>
            <a:r>
              <a:rPr lang="de-DE" altLang="de-DE"/>
              <a:t>Efficient production of collective good:</a:t>
            </a:r>
          </a:p>
          <a:p>
            <a:r>
              <a:rPr lang="de-DE" altLang="de-DE"/>
              <a:t>Probability that exactly one player vetoes: 3 ∙ 0.345 ∙ 0.655</a:t>
            </a:r>
            <a:r>
              <a:rPr lang="de-DE" altLang="de-DE" baseline="30000"/>
              <a:t>2</a:t>
            </a:r>
            <a:r>
              <a:rPr lang="de-DE" altLang="de-DE"/>
              <a:t> = 0.444</a:t>
            </a:r>
          </a:p>
          <a:p>
            <a:endParaRPr lang="de-DE" altLang="de-DE"/>
          </a:p>
          <a:p>
            <a:r>
              <a:rPr lang="de-DE" altLang="de-DE" b="1"/>
              <a:t>2. Asymmetric game</a:t>
            </a:r>
          </a:p>
          <a:p>
            <a:endParaRPr lang="de-DE" altLang="de-DE" b="1"/>
          </a:p>
          <a:p>
            <a:r>
              <a:rPr lang="de-DE" altLang="de-DE"/>
              <a:t>N = 3 victims, veto costs of „weak“ players 40, veto cost of „strong“ player 30.</a:t>
            </a:r>
          </a:p>
          <a:p>
            <a:endParaRPr lang="de-DE" altLang="de-DE"/>
          </a:p>
          <a:p>
            <a:r>
              <a:rPr lang="de-DE" altLang="de-DE"/>
              <a:t>Nash-equilibrium prediction:</a:t>
            </a:r>
          </a:p>
          <a:p>
            <a:r>
              <a:rPr lang="de-DE" altLang="de-DE"/>
              <a:t>                   P(cooperation strong player) = 1</a:t>
            </a:r>
          </a:p>
          <a:p>
            <a:r>
              <a:rPr lang="de-DE" altLang="de-DE"/>
              <a:t>                   P(cooperation weak player)   = 0.</a:t>
            </a:r>
          </a:p>
          <a:p>
            <a:endParaRPr lang="de-DE" altLang="de-DE" b="1"/>
          </a:p>
          <a:p>
            <a:endParaRPr lang="de-CH" altLang="de-DE" b="1"/>
          </a:p>
        </p:txBody>
      </p:sp>
      <p:sp>
        <p:nvSpPr>
          <p:cNvPr id="31747" name="TextBox 3"/>
          <p:cNvSpPr txBox="1">
            <a:spLocks noChangeArrowheads="1"/>
          </p:cNvSpPr>
          <p:nvPr/>
        </p:nvSpPr>
        <p:spPr bwMode="auto">
          <a:xfrm>
            <a:off x="1692275" y="263525"/>
            <a:ext cx="6475413" cy="368300"/>
          </a:xfrm>
          <a:prstGeom prst="rect">
            <a:avLst/>
          </a:prstGeom>
          <a:noFill/>
          <a:ln w="9525">
            <a:noFill/>
            <a:miter lim="800000"/>
            <a:headEnd/>
            <a:tailEnd/>
          </a:ln>
        </p:spPr>
        <p:txBody>
          <a:bodyPr wrap="none">
            <a:spAutoFit/>
          </a:bodyPr>
          <a:lstStyle/>
          <a:p>
            <a:r>
              <a:rPr lang="de-DE" altLang="de-DE" b="1"/>
              <a:t>Two further conditions: Symmetric and asymmetric game</a:t>
            </a:r>
            <a:endParaRPr lang="de-CH" altLang="de-DE"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258888" y="333375"/>
            <a:ext cx="6022975" cy="1685925"/>
          </a:xfrm>
          <a:prstGeom prst="rect">
            <a:avLst/>
          </a:prstGeom>
          <a:noFill/>
          <a:ln w="9525">
            <a:noFill/>
            <a:miter lim="800000"/>
            <a:headEnd/>
            <a:tailEnd/>
          </a:ln>
        </p:spPr>
      </p:pic>
      <p:pic>
        <p:nvPicPr>
          <p:cNvPr id="32771" name="Picture 2"/>
          <p:cNvPicPr>
            <a:picLocks noChangeAspect="1" noChangeArrowheads="1"/>
          </p:cNvPicPr>
          <p:nvPr/>
        </p:nvPicPr>
        <p:blipFill>
          <a:blip r:embed="rId3" cstate="print"/>
          <a:srcRect/>
          <a:stretch>
            <a:fillRect/>
          </a:stretch>
        </p:blipFill>
        <p:spPr bwMode="auto">
          <a:xfrm>
            <a:off x="239713" y="3429000"/>
            <a:ext cx="8870950" cy="2389188"/>
          </a:xfrm>
          <a:prstGeom prst="rect">
            <a:avLst/>
          </a:prstGeom>
          <a:noFill/>
          <a:ln w="9525">
            <a:noFill/>
            <a:miter lim="800000"/>
            <a:headEnd/>
            <a:tailEnd/>
          </a:ln>
        </p:spPr>
      </p:pic>
      <p:sp>
        <p:nvSpPr>
          <p:cNvPr id="32772" name="TextBox 3"/>
          <p:cNvSpPr txBox="1">
            <a:spLocks noChangeArrowheads="1"/>
          </p:cNvSpPr>
          <p:nvPr/>
        </p:nvSpPr>
        <p:spPr bwMode="auto">
          <a:xfrm>
            <a:off x="1554163" y="2708275"/>
            <a:ext cx="6442075" cy="523875"/>
          </a:xfrm>
          <a:prstGeom prst="rect">
            <a:avLst/>
          </a:prstGeom>
          <a:noFill/>
          <a:ln w="9525">
            <a:noFill/>
            <a:miter lim="800000"/>
            <a:headEnd/>
            <a:tailEnd/>
          </a:ln>
        </p:spPr>
        <p:txBody>
          <a:bodyPr wrap="none">
            <a:spAutoFit/>
          </a:bodyPr>
          <a:lstStyle/>
          <a:p>
            <a:r>
              <a:rPr lang="de-DE" altLang="de-DE" sz="2800"/>
              <a:t>Experiment in our computer lab DeSciL</a:t>
            </a:r>
            <a:endParaRPr lang="de-CH" altLang="de-DE" sz="2800"/>
          </a:p>
        </p:txBody>
      </p:sp>
      <p:sp>
        <p:nvSpPr>
          <p:cNvPr id="32773" name="TextBox 4"/>
          <p:cNvSpPr txBox="1">
            <a:spLocks noChangeArrowheads="1"/>
          </p:cNvSpPr>
          <p:nvPr/>
        </p:nvSpPr>
        <p:spPr bwMode="auto">
          <a:xfrm>
            <a:off x="3779838" y="2206625"/>
            <a:ext cx="2519362" cy="369888"/>
          </a:xfrm>
          <a:prstGeom prst="rect">
            <a:avLst/>
          </a:prstGeom>
          <a:noFill/>
          <a:ln w="9525">
            <a:noFill/>
            <a:miter lim="800000"/>
            <a:headEnd/>
            <a:tailEnd/>
          </a:ln>
        </p:spPr>
        <p:txBody>
          <a:bodyPr wrap="none">
            <a:spAutoFit/>
          </a:bodyPr>
          <a:lstStyle/>
          <a:p>
            <a:r>
              <a:rPr lang="de-DE" altLang="de-DE"/>
              <a:t>Online march 27, 2013</a:t>
            </a:r>
            <a:endParaRPr lang="de-CH" alt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de-DE" altLang="de-DE" sz="3200" smtClean="0"/>
              <a:t>Individual level punishment of norm violation by victims (second-order cooperation)</a:t>
            </a:r>
            <a:endParaRPr lang="de-CH" altLang="de-DE" sz="3200" smtClean="0"/>
          </a:p>
        </p:txBody>
      </p:sp>
      <p:pic>
        <p:nvPicPr>
          <p:cNvPr id="33795" name="Picture 5"/>
          <p:cNvPicPr>
            <a:picLocks noGrp="1" noChangeAspect="1" noChangeArrowheads="1"/>
          </p:cNvPicPr>
          <p:nvPr>
            <p:ph idx="1"/>
          </p:nvPr>
        </p:nvPicPr>
        <p:blipFill>
          <a:blip r:embed="rId2" cstate="print"/>
          <a:srcRect/>
          <a:stretch>
            <a:fillRect/>
          </a:stretch>
        </p:blipFill>
        <p:spPr>
          <a:xfrm>
            <a:off x="265113" y="1497013"/>
            <a:ext cx="5591175" cy="4110037"/>
          </a:xfrm>
          <a:noFill/>
        </p:spPr>
      </p:pic>
      <p:sp>
        <p:nvSpPr>
          <p:cNvPr id="33796" name="TextBox 4"/>
          <p:cNvSpPr txBox="1">
            <a:spLocks noChangeArrowheads="1"/>
          </p:cNvSpPr>
          <p:nvPr/>
        </p:nvSpPr>
        <p:spPr bwMode="auto">
          <a:xfrm>
            <a:off x="-180975" y="5621338"/>
            <a:ext cx="7640638" cy="646112"/>
          </a:xfrm>
          <a:prstGeom prst="rect">
            <a:avLst/>
          </a:prstGeom>
          <a:noFill/>
          <a:ln w="9525">
            <a:noFill/>
            <a:miter lim="800000"/>
            <a:headEnd/>
            <a:tailEnd/>
          </a:ln>
        </p:spPr>
        <p:txBody>
          <a:bodyPr>
            <a:spAutoFit/>
          </a:bodyPr>
          <a:lstStyle/>
          <a:p>
            <a:r>
              <a:rPr lang="de-DE" altLang="de-DE"/>
              <a:t>      Prediction (mixed Nash equilibrium     Strong: p = 1, weak: p = 0</a:t>
            </a:r>
          </a:p>
          <a:p>
            <a:r>
              <a:rPr lang="de-DE" altLang="de-DE"/>
              <a:t>      strategy): p = 0.345</a:t>
            </a:r>
            <a:endParaRPr lang="de-CH" altLang="de-DE"/>
          </a:p>
        </p:txBody>
      </p:sp>
      <p:sp>
        <p:nvSpPr>
          <p:cNvPr id="33797" name="TextBox 1"/>
          <p:cNvSpPr txBox="1">
            <a:spLocks noChangeArrowheads="1"/>
          </p:cNvSpPr>
          <p:nvPr/>
        </p:nvSpPr>
        <p:spPr bwMode="auto">
          <a:xfrm>
            <a:off x="5727700" y="2963863"/>
            <a:ext cx="3416300" cy="2308225"/>
          </a:xfrm>
          <a:prstGeom prst="rect">
            <a:avLst/>
          </a:prstGeom>
          <a:noFill/>
          <a:ln w="9525">
            <a:noFill/>
            <a:miter lim="800000"/>
            <a:headEnd/>
            <a:tailEnd/>
          </a:ln>
        </p:spPr>
        <p:txBody>
          <a:bodyPr wrap="none">
            <a:spAutoFit/>
          </a:bodyPr>
          <a:lstStyle/>
          <a:p>
            <a:r>
              <a:rPr lang="de-CH" altLang="de-DE"/>
              <a:t>►Self interested punishment</a:t>
            </a:r>
          </a:p>
          <a:p>
            <a:r>
              <a:rPr lang="de-CH" altLang="de-DE"/>
              <a:t>►Higher rates in asymmetric</a:t>
            </a:r>
          </a:p>
          <a:p>
            <a:r>
              <a:rPr lang="de-CH" altLang="de-DE"/>
              <a:t>    situation</a:t>
            </a:r>
          </a:p>
          <a:p>
            <a:r>
              <a:rPr lang="de-CH" altLang="de-DE"/>
              <a:t>►Punishment is more efficient</a:t>
            </a:r>
          </a:p>
          <a:p>
            <a:r>
              <a:rPr lang="de-CH" altLang="de-DE"/>
              <a:t>    in asymmetric game (strong</a:t>
            </a:r>
          </a:p>
          <a:p>
            <a:r>
              <a:rPr lang="de-DE" altLang="de-DE"/>
              <a:t>    player cooperates)</a:t>
            </a:r>
            <a:endParaRPr lang="de-CH" altLang="de-DE"/>
          </a:p>
          <a:p>
            <a:endParaRPr lang="de-CH" altLang="de-DE"/>
          </a:p>
          <a:p>
            <a:endParaRPr lang="de-CH" altLang="de-DE"/>
          </a:p>
        </p:txBody>
      </p:sp>
      <p:sp>
        <p:nvSpPr>
          <p:cNvPr id="33798" name="TextBox 2"/>
          <p:cNvSpPr txBox="1">
            <a:spLocks noChangeArrowheads="1"/>
          </p:cNvSpPr>
          <p:nvPr/>
        </p:nvSpPr>
        <p:spPr bwMode="auto">
          <a:xfrm>
            <a:off x="5940425" y="1916113"/>
            <a:ext cx="2736850" cy="923925"/>
          </a:xfrm>
          <a:prstGeom prst="rect">
            <a:avLst/>
          </a:prstGeom>
          <a:noFill/>
          <a:ln w="9525">
            <a:noFill/>
            <a:miter lim="800000"/>
            <a:headEnd/>
            <a:tailEnd/>
          </a:ln>
        </p:spPr>
        <p:txBody>
          <a:bodyPr wrap="none">
            <a:spAutoFit/>
          </a:bodyPr>
          <a:lstStyle/>
          <a:p>
            <a:r>
              <a:rPr lang="de-DE" altLang="de-DE" b="1"/>
              <a:t>Results are very well in</a:t>
            </a:r>
          </a:p>
          <a:p>
            <a:r>
              <a:rPr lang="de-DE" altLang="de-DE" b="1"/>
              <a:t>accordance with game</a:t>
            </a:r>
          </a:p>
          <a:p>
            <a:r>
              <a:rPr lang="de-DE" altLang="de-DE" b="1"/>
              <a:t>theory predictions</a:t>
            </a:r>
            <a:endParaRPr lang="de-CH" altLang="de-DE"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p:nvPr>
        </p:nvSpPr>
        <p:spPr>
          <a:xfrm>
            <a:off x="436563" y="1125538"/>
            <a:ext cx="8229600" cy="5183187"/>
          </a:xfrm>
        </p:spPr>
        <p:txBody>
          <a:bodyPr/>
          <a:lstStyle/>
          <a:p>
            <a:pPr marL="0" indent="0">
              <a:buFontTx/>
              <a:buNone/>
            </a:pPr>
            <a:r>
              <a:rPr lang="en-US" altLang="de-DE" smtClean="0"/>
              <a:t>► </a:t>
            </a:r>
            <a:r>
              <a:rPr lang="de-DE" altLang="de-DE" smtClean="0"/>
              <a:t>eBay Market: Transactions between anonymous actors over long distances. </a:t>
            </a:r>
          </a:p>
          <a:p>
            <a:pPr marL="0" indent="0">
              <a:buFontTx/>
              <a:buNone/>
            </a:pPr>
            <a:r>
              <a:rPr lang="en-US" altLang="de-DE" smtClean="0"/>
              <a:t>► </a:t>
            </a:r>
            <a:r>
              <a:rPr lang="de-DE" altLang="de-DE" smtClean="0"/>
              <a:t>First-order collective good: Cooperative market with actors who comply with the norm of honest transactions. </a:t>
            </a:r>
          </a:p>
          <a:p>
            <a:pPr marL="0" indent="0">
              <a:buFontTx/>
              <a:buNone/>
            </a:pPr>
            <a:r>
              <a:rPr lang="en-US" altLang="de-DE" smtClean="0"/>
              <a:t>► </a:t>
            </a:r>
            <a:r>
              <a:rPr lang="de-DE" altLang="de-DE" smtClean="0"/>
              <a:t>However, both sellers and buyers have incentives to cheat. Why does the market not collaps?</a:t>
            </a:r>
          </a:p>
          <a:p>
            <a:pPr marL="0" indent="0">
              <a:buFontTx/>
              <a:buNone/>
            </a:pPr>
            <a:r>
              <a:rPr lang="de-DE" altLang="de-DE" b="1" smtClean="0"/>
              <a:t>Answer?</a:t>
            </a:r>
            <a:endParaRPr lang="de-CH" altLang="de-DE" b="1" smtClean="0"/>
          </a:p>
        </p:txBody>
      </p:sp>
      <p:sp>
        <p:nvSpPr>
          <p:cNvPr id="5" name="Title 1"/>
          <p:cNvSpPr txBox="1">
            <a:spLocks/>
          </p:cNvSpPr>
          <p:nvPr/>
        </p:nvSpPr>
        <p:spPr bwMode="auto">
          <a:xfrm>
            <a:off x="468313" y="18891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de-DE" altLang="de-DE" b="1" kern="0" dirty="0" smtClean="0"/>
              <a:t>Second-Order Free Rider Problem </a:t>
            </a:r>
            <a:endParaRPr lang="de-CH" altLang="de-DE" b="1" kern="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cstate="print"/>
          <a:srcRect/>
          <a:stretch>
            <a:fillRect/>
          </a:stretch>
        </p:blipFill>
        <p:spPr bwMode="auto">
          <a:xfrm>
            <a:off x="1484313" y="754063"/>
            <a:ext cx="6562725" cy="4810125"/>
          </a:xfrm>
          <a:prstGeom prst="rect">
            <a:avLst/>
          </a:prstGeom>
          <a:noFill/>
          <a:ln w="9525">
            <a:noFill/>
            <a:miter lim="800000"/>
            <a:headEnd/>
            <a:tailEnd/>
          </a:ln>
        </p:spPr>
      </p:pic>
      <p:sp>
        <p:nvSpPr>
          <p:cNvPr id="34819" name="TextBox 1"/>
          <p:cNvSpPr txBox="1">
            <a:spLocks noChangeArrowheads="1"/>
          </p:cNvSpPr>
          <p:nvPr/>
        </p:nvSpPr>
        <p:spPr bwMode="auto">
          <a:xfrm>
            <a:off x="2767013" y="244475"/>
            <a:ext cx="3998912" cy="523875"/>
          </a:xfrm>
          <a:prstGeom prst="rect">
            <a:avLst/>
          </a:prstGeom>
          <a:noFill/>
          <a:ln w="9525">
            <a:noFill/>
            <a:miter lim="800000"/>
            <a:headEnd/>
            <a:tailEnd/>
          </a:ln>
        </p:spPr>
        <p:txBody>
          <a:bodyPr wrap="none">
            <a:spAutoFit/>
          </a:bodyPr>
          <a:lstStyle/>
          <a:p>
            <a:r>
              <a:rPr lang="de-DE" altLang="de-DE" sz="2800"/>
              <a:t>Stealing Rate of Actor X</a:t>
            </a:r>
            <a:endParaRPr lang="de-CH" altLang="de-DE" sz="2800"/>
          </a:p>
        </p:txBody>
      </p:sp>
      <p:sp>
        <p:nvSpPr>
          <p:cNvPr id="34820" name="TextBox 2"/>
          <p:cNvSpPr txBox="1">
            <a:spLocks noChangeArrowheads="1"/>
          </p:cNvSpPr>
          <p:nvPr/>
        </p:nvSpPr>
        <p:spPr bwMode="auto">
          <a:xfrm>
            <a:off x="900113" y="5564188"/>
            <a:ext cx="8027987" cy="1200150"/>
          </a:xfrm>
          <a:prstGeom prst="rect">
            <a:avLst/>
          </a:prstGeom>
          <a:noFill/>
          <a:ln w="9525">
            <a:noFill/>
            <a:miter lim="800000"/>
            <a:headEnd/>
            <a:tailEnd/>
          </a:ln>
        </p:spPr>
        <p:txBody>
          <a:bodyPr wrap="none">
            <a:spAutoFit/>
          </a:bodyPr>
          <a:lstStyle/>
          <a:p>
            <a:r>
              <a:rPr lang="de-DE" altLang="de-DE"/>
              <a:t>Note: In the symmetric condition stealing drops by 58 percent points</a:t>
            </a:r>
          </a:p>
          <a:p>
            <a:r>
              <a:rPr lang="de-DE" altLang="de-DE"/>
              <a:t>If there is a penalty of 120. In the asymmetric condition the rate drops</a:t>
            </a:r>
          </a:p>
          <a:p>
            <a:r>
              <a:rPr lang="de-DE" altLang="de-DE"/>
              <a:t>By 59 percent points with a penalty of 40. the deterrence effect of asymmetry</a:t>
            </a:r>
          </a:p>
          <a:p>
            <a:r>
              <a:rPr lang="de-DE" altLang="de-DE"/>
              <a:t>Is three times the size of the penalty.  </a:t>
            </a:r>
            <a:endParaRPr lang="de-CH" alt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cstate="print"/>
          <a:srcRect/>
          <a:stretch>
            <a:fillRect/>
          </a:stretch>
        </p:blipFill>
        <p:spPr bwMode="auto">
          <a:xfrm>
            <a:off x="1484313" y="754063"/>
            <a:ext cx="6562725" cy="4810125"/>
          </a:xfrm>
          <a:prstGeom prst="rect">
            <a:avLst/>
          </a:prstGeom>
          <a:noFill/>
          <a:ln w="9525">
            <a:noFill/>
            <a:miter lim="800000"/>
            <a:headEnd/>
            <a:tailEnd/>
          </a:ln>
        </p:spPr>
      </p:pic>
      <p:sp>
        <p:nvSpPr>
          <p:cNvPr id="35843" name="TextBox 1"/>
          <p:cNvSpPr txBox="1">
            <a:spLocks noChangeArrowheads="1"/>
          </p:cNvSpPr>
          <p:nvPr/>
        </p:nvSpPr>
        <p:spPr bwMode="auto">
          <a:xfrm>
            <a:off x="2767013" y="244475"/>
            <a:ext cx="3998912" cy="523875"/>
          </a:xfrm>
          <a:prstGeom prst="rect">
            <a:avLst/>
          </a:prstGeom>
          <a:noFill/>
          <a:ln w="9525">
            <a:noFill/>
            <a:miter lim="800000"/>
            <a:headEnd/>
            <a:tailEnd/>
          </a:ln>
        </p:spPr>
        <p:txBody>
          <a:bodyPr wrap="none">
            <a:spAutoFit/>
          </a:bodyPr>
          <a:lstStyle/>
          <a:p>
            <a:r>
              <a:rPr lang="de-DE" altLang="de-DE" sz="2800"/>
              <a:t>Stealing Rate of Actor X</a:t>
            </a:r>
            <a:endParaRPr lang="de-CH" altLang="de-DE" sz="2800"/>
          </a:p>
        </p:txBody>
      </p:sp>
      <p:sp>
        <p:nvSpPr>
          <p:cNvPr id="35844" name="TextBox 2"/>
          <p:cNvSpPr txBox="1">
            <a:spLocks noChangeArrowheads="1"/>
          </p:cNvSpPr>
          <p:nvPr/>
        </p:nvSpPr>
        <p:spPr bwMode="auto">
          <a:xfrm>
            <a:off x="900113" y="5564188"/>
            <a:ext cx="8166100" cy="1200150"/>
          </a:xfrm>
          <a:prstGeom prst="rect">
            <a:avLst/>
          </a:prstGeom>
          <a:noFill/>
          <a:ln w="9525">
            <a:noFill/>
            <a:miter lim="800000"/>
            <a:headEnd/>
            <a:tailEnd/>
          </a:ln>
        </p:spPr>
        <p:txBody>
          <a:bodyPr wrap="none">
            <a:spAutoFit/>
          </a:bodyPr>
          <a:lstStyle/>
          <a:p>
            <a:r>
              <a:rPr lang="de-DE" altLang="de-DE"/>
              <a:t>Note: In the symmetric condition stealing drops by 58 percent points</a:t>
            </a:r>
          </a:p>
          <a:p>
            <a:r>
              <a:rPr lang="de-DE" altLang="de-DE"/>
              <a:t>If there is a penalty of 120. In the asymmetric condition the rate drops</a:t>
            </a:r>
          </a:p>
          <a:p>
            <a:r>
              <a:rPr lang="de-DE" altLang="de-DE"/>
              <a:t>By 59 percent points with a penalty of 40. </a:t>
            </a:r>
            <a:r>
              <a:rPr lang="de-DE" altLang="de-DE">
                <a:solidFill>
                  <a:srgbClr val="FF0000"/>
                </a:solidFill>
              </a:rPr>
              <a:t>The deterrence effect of asymmetry</a:t>
            </a:r>
          </a:p>
          <a:p>
            <a:r>
              <a:rPr lang="de-DE" altLang="de-DE">
                <a:solidFill>
                  <a:srgbClr val="FF0000"/>
                </a:solidFill>
              </a:rPr>
              <a:t>Is three times the size of the penalty.  </a:t>
            </a:r>
            <a:endParaRPr lang="de-CH" altLang="de-DE">
              <a:solidFill>
                <a:srgbClr val="FF0000"/>
              </a:solidFill>
            </a:endParaRPr>
          </a:p>
        </p:txBody>
      </p:sp>
      <p:cxnSp>
        <p:nvCxnSpPr>
          <p:cNvPr id="3" name="Straight Arrow Connector 2"/>
          <p:cNvCxnSpPr/>
          <p:nvPr/>
        </p:nvCxnSpPr>
        <p:spPr>
          <a:xfrm flipH="1">
            <a:off x="4486275" y="1773238"/>
            <a:ext cx="558800" cy="647700"/>
          </a:xfrm>
          <a:prstGeom prst="straightConnector1">
            <a:avLst/>
          </a:prstGeom>
          <a:ln w="412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472363" y="2835275"/>
            <a:ext cx="558800" cy="647700"/>
          </a:xfrm>
          <a:prstGeom prst="straightConnector1">
            <a:avLst/>
          </a:prstGeom>
          <a:ln w="412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847" name="TextBox 3"/>
          <p:cNvSpPr txBox="1">
            <a:spLocks noChangeArrowheads="1"/>
          </p:cNvSpPr>
          <p:nvPr/>
        </p:nvSpPr>
        <p:spPr bwMode="auto">
          <a:xfrm>
            <a:off x="5051425" y="4352925"/>
            <a:ext cx="1158875" cy="368300"/>
          </a:xfrm>
          <a:prstGeom prst="rect">
            <a:avLst/>
          </a:prstGeom>
          <a:noFill/>
          <a:ln w="9525">
            <a:noFill/>
            <a:miter lim="800000"/>
            <a:headEnd/>
            <a:tailEnd/>
          </a:ln>
        </p:spPr>
        <p:txBody>
          <a:bodyPr wrap="none">
            <a:spAutoFit/>
          </a:bodyPr>
          <a:lstStyle/>
          <a:p>
            <a:r>
              <a:rPr lang="de-DE" altLang="de-DE">
                <a:solidFill>
                  <a:srgbClr val="FF0000"/>
                </a:solidFill>
              </a:rPr>
              <a:t>Penal120</a:t>
            </a:r>
            <a:endParaRPr lang="de-CH" altLang="de-DE">
              <a:solidFill>
                <a:srgbClr val="FF0000"/>
              </a:solidFill>
            </a:endParaRPr>
          </a:p>
        </p:txBody>
      </p:sp>
      <p:sp>
        <p:nvSpPr>
          <p:cNvPr id="35848" name="TextBox 4"/>
          <p:cNvSpPr txBox="1">
            <a:spLocks noChangeArrowheads="1"/>
          </p:cNvSpPr>
          <p:nvPr/>
        </p:nvSpPr>
        <p:spPr bwMode="auto">
          <a:xfrm>
            <a:off x="7654925" y="4352925"/>
            <a:ext cx="441325" cy="368300"/>
          </a:xfrm>
          <a:prstGeom prst="rect">
            <a:avLst/>
          </a:prstGeom>
          <a:noFill/>
          <a:ln w="9525">
            <a:noFill/>
            <a:miter lim="800000"/>
            <a:headEnd/>
            <a:tailEnd/>
          </a:ln>
        </p:spPr>
        <p:txBody>
          <a:bodyPr wrap="none">
            <a:spAutoFit/>
          </a:bodyPr>
          <a:lstStyle/>
          <a:p>
            <a:r>
              <a:rPr lang="de-DE" altLang="de-DE">
                <a:solidFill>
                  <a:srgbClr val="FF0000"/>
                </a:solidFill>
              </a:rPr>
              <a:t>40</a:t>
            </a:r>
            <a:endParaRPr lang="de-CH" altLang="de-DE">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985838" y="111125"/>
            <a:ext cx="7477125" cy="238125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1187450" y="2600325"/>
            <a:ext cx="3429000" cy="4073525"/>
          </a:xfrm>
          <a:prstGeom prst="rect">
            <a:avLst/>
          </a:prstGeom>
          <a:noFill/>
          <a:ln w="9525">
            <a:noFill/>
            <a:miter lim="800000"/>
            <a:headEnd/>
            <a:tailEnd/>
          </a:ln>
        </p:spPr>
      </p:pic>
      <p:sp>
        <p:nvSpPr>
          <p:cNvPr id="36868" name="Textfeld 3"/>
          <p:cNvSpPr txBox="1">
            <a:spLocks noChangeArrowheads="1"/>
          </p:cNvSpPr>
          <p:nvPr/>
        </p:nvSpPr>
        <p:spPr bwMode="auto">
          <a:xfrm>
            <a:off x="4808538" y="3500438"/>
            <a:ext cx="3762375" cy="646112"/>
          </a:xfrm>
          <a:prstGeom prst="rect">
            <a:avLst/>
          </a:prstGeom>
          <a:noFill/>
          <a:ln w="9525">
            <a:noFill/>
            <a:miter lim="800000"/>
            <a:headEnd/>
            <a:tailEnd/>
          </a:ln>
        </p:spPr>
        <p:txBody>
          <a:bodyPr wrap="none">
            <a:spAutoFit/>
          </a:bodyPr>
          <a:lstStyle/>
          <a:p>
            <a:r>
              <a:rPr lang="de-DE" altLang="de-DE"/>
              <a:t>Chimpanzees solve an asymmetric</a:t>
            </a:r>
          </a:p>
          <a:p>
            <a:r>
              <a:rPr lang="de-DE" altLang="de-DE"/>
              <a:t>collective action problem </a:t>
            </a:r>
          </a:p>
        </p:txBody>
      </p:sp>
      <p:sp>
        <p:nvSpPr>
          <p:cNvPr id="36869" name="Textfeld 4"/>
          <p:cNvSpPr txBox="1">
            <a:spLocks noChangeArrowheads="1"/>
          </p:cNvSpPr>
          <p:nvPr/>
        </p:nvSpPr>
        <p:spPr bwMode="auto">
          <a:xfrm>
            <a:off x="4787900" y="4292600"/>
            <a:ext cx="4248150" cy="2032000"/>
          </a:xfrm>
          <a:prstGeom prst="rect">
            <a:avLst/>
          </a:prstGeom>
          <a:noFill/>
          <a:ln w="9525">
            <a:noFill/>
            <a:miter lim="800000"/>
            <a:headEnd/>
            <a:tailEnd/>
          </a:ln>
        </p:spPr>
        <p:txBody>
          <a:bodyPr>
            <a:spAutoFit/>
          </a:bodyPr>
          <a:lstStyle/>
          <a:p>
            <a:r>
              <a:rPr lang="de-DE" altLang="de-DE"/>
              <a:t>Groups of three. One actor (operating the action box in room 3) is sufficient to produce the collective good U (orange juice In room 1). The cooperative player has costs K because he has to move from (3) to (1) and might get a</a:t>
            </a:r>
          </a:p>
          <a:p>
            <a:r>
              <a:rPr lang="de-DE" altLang="de-DE"/>
              <a:t>smaller amount of juice than free riders. </a:t>
            </a:r>
          </a:p>
        </p:txBody>
      </p:sp>
      <p:sp>
        <p:nvSpPr>
          <p:cNvPr id="36870" name="Textfeld 5"/>
          <p:cNvSpPr txBox="1">
            <a:spLocks noChangeArrowheads="1"/>
          </p:cNvSpPr>
          <p:nvPr/>
        </p:nvSpPr>
        <p:spPr bwMode="auto">
          <a:xfrm>
            <a:off x="1746250" y="4829175"/>
            <a:ext cx="466725" cy="368300"/>
          </a:xfrm>
          <a:prstGeom prst="rect">
            <a:avLst/>
          </a:prstGeom>
          <a:noFill/>
          <a:ln w="9525">
            <a:noFill/>
            <a:miter lim="800000"/>
            <a:headEnd/>
            <a:tailEnd/>
          </a:ln>
        </p:spPr>
        <p:txBody>
          <a:bodyPr wrap="none">
            <a:spAutoFit/>
          </a:bodyPr>
          <a:lstStyle/>
          <a:p>
            <a:r>
              <a:rPr lang="de-DE" altLang="de-DE"/>
              <a:t>(1)</a:t>
            </a:r>
          </a:p>
        </p:txBody>
      </p:sp>
      <p:sp>
        <p:nvSpPr>
          <p:cNvPr id="36871" name="Textfeld 6"/>
          <p:cNvSpPr txBox="1">
            <a:spLocks noChangeArrowheads="1"/>
          </p:cNvSpPr>
          <p:nvPr/>
        </p:nvSpPr>
        <p:spPr bwMode="auto">
          <a:xfrm>
            <a:off x="2987675" y="4756150"/>
            <a:ext cx="466725" cy="369888"/>
          </a:xfrm>
          <a:prstGeom prst="rect">
            <a:avLst/>
          </a:prstGeom>
          <a:noFill/>
          <a:ln w="9525">
            <a:noFill/>
            <a:miter lim="800000"/>
            <a:headEnd/>
            <a:tailEnd/>
          </a:ln>
        </p:spPr>
        <p:txBody>
          <a:bodyPr wrap="none">
            <a:spAutoFit/>
          </a:bodyPr>
          <a:lstStyle/>
          <a:p>
            <a:r>
              <a:rPr lang="de-DE" altLang="de-DE"/>
              <a:t>(2)</a:t>
            </a:r>
          </a:p>
        </p:txBody>
      </p:sp>
      <p:sp>
        <p:nvSpPr>
          <p:cNvPr id="36872" name="Textfeld 7"/>
          <p:cNvSpPr txBox="1">
            <a:spLocks noChangeArrowheads="1"/>
          </p:cNvSpPr>
          <p:nvPr/>
        </p:nvSpPr>
        <p:spPr bwMode="auto">
          <a:xfrm>
            <a:off x="3708400" y="5126038"/>
            <a:ext cx="466725" cy="369887"/>
          </a:xfrm>
          <a:prstGeom prst="rect">
            <a:avLst/>
          </a:prstGeom>
          <a:noFill/>
          <a:ln w="9525">
            <a:noFill/>
            <a:miter lim="800000"/>
            <a:headEnd/>
            <a:tailEnd/>
          </a:ln>
        </p:spPr>
        <p:txBody>
          <a:bodyPr wrap="none">
            <a:spAutoFit/>
          </a:bodyPr>
          <a:lstStyle/>
          <a:p>
            <a:r>
              <a:rPr lang="de-DE" altLang="de-DE"/>
              <a:t>(3)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1714500" y="390525"/>
            <a:ext cx="8229600" cy="1143000"/>
          </a:xfrm>
        </p:spPr>
        <p:txBody>
          <a:bodyPr/>
          <a:lstStyle/>
          <a:p>
            <a:r>
              <a:rPr lang="de-DE" altLang="de-DE" sz="2000" smtClean="0"/>
              <a:t>Schneider, Melis, Tomaselli (2012)</a:t>
            </a:r>
          </a:p>
        </p:txBody>
      </p:sp>
      <p:pic>
        <p:nvPicPr>
          <p:cNvPr id="37891" name="Picture 2"/>
          <p:cNvPicPr>
            <a:picLocks noChangeAspect="1" noChangeArrowheads="1"/>
          </p:cNvPicPr>
          <p:nvPr/>
        </p:nvPicPr>
        <p:blipFill>
          <a:blip r:embed="rId3" cstate="print"/>
          <a:srcRect/>
          <a:stretch>
            <a:fillRect/>
          </a:stretch>
        </p:blipFill>
        <p:spPr bwMode="auto">
          <a:xfrm>
            <a:off x="3708400" y="1593850"/>
            <a:ext cx="3162300" cy="4876800"/>
          </a:xfrm>
          <a:prstGeom prst="rect">
            <a:avLst/>
          </a:prstGeom>
          <a:noFill/>
          <a:ln w="9525">
            <a:noFill/>
            <a:miter lim="800000"/>
            <a:headEnd/>
            <a:tailEnd/>
          </a:ln>
        </p:spPr>
      </p:pic>
      <p:sp>
        <p:nvSpPr>
          <p:cNvPr id="37892" name="Textfeld 3"/>
          <p:cNvSpPr txBox="1">
            <a:spLocks noChangeArrowheads="1"/>
          </p:cNvSpPr>
          <p:nvPr/>
        </p:nvSpPr>
        <p:spPr bwMode="auto">
          <a:xfrm>
            <a:off x="7019925" y="3141663"/>
            <a:ext cx="1865313" cy="2032000"/>
          </a:xfrm>
          <a:prstGeom prst="rect">
            <a:avLst/>
          </a:prstGeom>
          <a:noFill/>
          <a:ln w="9525">
            <a:noFill/>
            <a:miter lim="800000"/>
            <a:headEnd/>
            <a:tailEnd/>
          </a:ln>
        </p:spPr>
        <p:txBody>
          <a:bodyPr wrap="none">
            <a:spAutoFit/>
          </a:bodyPr>
          <a:lstStyle/>
          <a:p>
            <a:r>
              <a:rPr lang="de-DE" altLang="de-DE"/>
              <a:t>High ranked</a:t>
            </a:r>
          </a:p>
          <a:p>
            <a:r>
              <a:rPr lang="de-DE" altLang="de-DE"/>
              <a:t>(strong) actors</a:t>
            </a:r>
          </a:p>
          <a:p>
            <a:r>
              <a:rPr lang="de-DE" altLang="de-DE"/>
              <a:t>cooperate while </a:t>
            </a:r>
          </a:p>
          <a:p>
            <a:r>
              <a:rPr lang="de-DE" altLang="de-DE"/>
              <a:t>weak actors</a:t>
            </a:r>
          </a:p>
          <a:p>
            <a:r>
              <a:rPr lang="de-DE" altLang="de-DE"/>
              <a:t>free ride (high</a:t>
            </a:r>
          </a:p>
          <a:p>
            <a:r>
              <a:rPr lang="de-DE" altLang="de-DE"/>
              <a:t>rank = 1, low</a:t>
            </a:r>
          </a:p>
          <a:p>
            <a:r>
              <a:rPr lang="de-DE" altLang="de-DE"/>
              <a:t>rank = 3.)</a:t>
            </a:r>
          </a:p>
        </p:txBody>
      </p:sp>
      <p:pic>
        <p:nvPicPr>
          <p:cNvPr id="37893" name="Picture 3"/>
          <p:cNvPicPr>
            <a:picLocks noChangeAspect="1" noChangeArrowheads="1"/>
          </p:cNvPicPr>
          <p:nvPr/>
        </p:nvPicPr>
        <p:blipFill>
          <a:blip r:embed="rId4" cstate="print"/>
          <a:srcRect/>
          <a:stretch>
            <a:fillRect/>
          </a:stretch>
        </p:blipFill>
        <p:spPr bwMode="auto">
          <a:xfrm>
            <a:off x="209550" y="2924175"/>
            <a:ext cx="3667125" cy="2686050"/>
          </a:xfrm>
          <a:prstGeom prst="rect">
            <a:avLst/>
          </a:prstGeom>
          <a:noFill/>
          <a:ln w="9525">
            <a:noFill/>
            <a:miter lim="800000"/>
            <a:headEnd/>
            <a:tailEnd/>
          </a:ln>
        </p:spPr>
      </p:pic>
      <p:graphicFrame>
        <p:nvGraphicFramePr>
          <p:cNvPr id="37894" name="Object 1"/>
          <p:cNvGraphicFramePr>
            <a:graphicFrameLocks noChangeAspect="1"/>
          </p:cNvGraphicFramePr>
          <p:nvPr/>
        </p:nvGraphicFramePr>
        <p:xfrm>
          <a:off x="395288" y="404813"/>
          <a:ext cx="2744787" cy="1903412"/>
        </p:xfrm>
        <a:graphic>
          <a:graphicData uri="http://schemas.openxmlformats.org/presentationml/2006/ole">
            <p:oleObj spid="_x0000_s37894" name="Acrobat Document" r:id="rId5" imgW="6533817" imgH="4533900" progId="Acrobat.Document.11">
              <p:embed/>
            </p:oleObj>
          </a:graphicData>
        </a:graphic>
      </p:graphicFrame>
      <p:sp>
        <p:nvSpPr>
          <p:cNvPr id="37895" name="TextBox 1"/>
          <p:cNvSpPr txBox="1">
            <a:spLocks noChangeArrowheads="1"/>
          </p:cNvSpPr>
          <p:nvPr/>
        </p:nvSpPr>
        <p:spPr bwMode="auto">
          <a:xfrm>
            <a:off x="301625" y="2381250"/>
            <a:ext cx="2541588" cy="277813"/>
          </a:xfrm>
          <a:prstGeom prst="rect">
            <a:avLst/>
          </a:prstGeom>
          <a:noFill/>
          <a:ln w="9525">
            <a:noFill/>
            <a:miter lim="800000"/>
            <a:headEnd/>
            <a:tailEnd/>
          </a:ln>
        </p:spPr>
        <p:txBody>
          <a:bodyPr wrap="none">
            <a:spAutoFit/>
          </a:bodyPr>
          <a:lstStyle/>
          <a:p>
            <a:r>
              <a:rPr lang="de-DE" altLang="de-DE" sz="1200"/>
              <a:t>Foto: Süddeutsche Zeitung, 5.4.13</a:t>
            </a:r>
          </a:p>
        </p:txBody>
      </p:sp>
      <p:cxnSp>
        <p:nvCxnSpPr>
          <p:cNvPr id="10" name="Straight Arrow Connector 9"/>
          <p:cNvCxnSpPr/>
          <p:nvPr/>
        </p:nvCxnSpPr>
        <p:spPr>
          <a:xfrm flipH="1">
            <a:off x="4435475" y="5822950"/>
            <a:ext cx="558800" cy="647700"/>
          </a:xfrm>
          <a:prstGeom prst="straightConnector1">
            <a:avLst/>
          </a:prstGeom>
          <a:ln w="412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897" name="TextBox 11"/>
          <p:cNvSpPr txBox="1">
            <a:spLocks noChangeArrowheads="1"/>
          </p:cNvSpPr>
          <p:nvPr/>
        </p:nvSpPr>
        <p:spPr bwMode="auto">
          <a:xfrm>
            <a:off x="3122613" y="6094413"/>
            <a:ext cx="1171575" cy="369887"/>
          </a:xfrm>
          <a:prstGeom prst="rect">
            <a:avLst/>
          </a:prstGeom>
          <a:noFill/>
          <a:ln w="9525">
            <a:noFill/>
            <a:miter lim="800000"/>
            <a:headEnd/>
            <a:tailEnd/>
          </a:ln>
        </p:spPr>
        <p:txBody>
          <a:bodyPr wrap="none">
            <a:spAutoFit/>
          </a:bodyPr>
          <a:lstStyle/>
          <a:p>
            <a:r>
              <a:rPr lang="de-DE" altLang="de-DE"/>
              <a:t>High rank</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07950" y="1412875"/>
            <a:ext cx="8832850" cy="3871913"/>
          </a:xfrm>
          <a:prstGeom prst="rect">
            <a:avLst/>
          </a:prstGeom>
          <a:noFill/>
          <a:ln w="9525">
            <a:noFill/>
            <a:miter lim="800000"/>
            <a:headEnd/>
            <a:tailEnd/>
          </a:ln>
        </p:spPr>
      </p:pic>
      <p:sp>
        <p:nvSpPr>
          <p:cNvPr id="41987" name="TextBox 1"/>
          <p:cNvSpPr txBox="1">
            <a:spLocks noChangeArrowheads="1"/>
          </p:cNvSpPr>
          <p:nvPr/>
        </p:nvSpPr>
        <p:spPr bwMode="auto">
          <a:xfrm>
            <a:off x="2916238" y="893763"/>
            <a:ext cx="3057525" cy="646112"/>
          </a:xfrm>
          <a:prstGeom prst="rect">
            <a:avLst/>
          </a:prstGeom>
          <a:noFill/>
          <a:ln w="9525">
            <a:noFill/>
            <a:miter lim="800000"/>
            <a:headEnd/>
            <a:tailEnd/>
          </a:ln>
        </p:spPr>
        <p:txBody>
          <a:bodyPr wrap="none">
            <a:spAutoFit/>
          </a:bodyPr>
          <a:lstStyle/>
          <a:p>
            <a:r>
              <a:rPr lang="de-DE" altLang="de-DE"/>
              <a:t>Norm violation: X steals 150</a:t>
            </a:r>
          </a:p>
          <a:p>
            <a:r>
              <a:rPr lang="de-DE" altLang="de-DE"/>
              <a:t>► U</a:t>
            </a:r>
            <a:r>
              <a:rPr lang="de-DE" altLang="de-DE" baseline="-25000"/>
              <a:t>i</a:t>
            </a:r>
            <a:r>
              <a:rPr lang="de-DE" altLang="de-DE"/>
              <a:t> = 50</a:t>
            </a:r>
            <a:endParaRPr lang="de-CH" altLang="de-DE"/>
          </a:p>
        </p:txBody>
      </p:sp>
      <p:sp>
        <p:nvSpPr>
          <p:cNvPr id="41988" name="TextBox 1"/>
          <p:cNvSpPr txBox="1">
            <a:spLocks noChangeArrowheads="1"/>
          </p:cNvSpPr>
          <p:nvPr/>
        </p:nvSpPr>
        <p:spPr bwMode="auto">
          <a:xfrm>
            <a:off x="395288" y="4787900"/>
            <a:ext cx="7110412" cy="369888"/>
          </a:xfrm>
          <a:prstGeom prst="rect">
            <a:avLst/>
          </a:prstGeom>
          <a:noFill/>
          <a:ln w="9525">
            <a:noFill/>
            <a:miter lim="800000"/>
            <a:headEnd/>
            <a:tailEnd/>
          </a:ln>
        </p:spPr>
        <p:txBody>
          <a:bodyPr wrap="none">
            <a:spAutoFit/>
          </a:bodyPr>
          <a:lstStyle/>
          <a:p>
            <a:r>
              <a:rPr lang="de-DE" altLang="de-DE"/>
              <a:t>Number of subjects    48                  48                    48                    48</a:t>
            </a:r>
            <a:endParaRPr lang="de-CH" alt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4925" y="1290638"/>
            <a:ext cx="8810625" cy="440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900113" y="476250"/>
            <a:ext cx="7600950" cy="5600700"/>
          </a:xfrm>
          <a:prstGeom prst="rect">
            <a:avLst/>
          </a:prstGeom>
          <a:noFill/>
          <a:ln w="9525">
            <a:noFill/>
            <a:miter lim="800000"/>
            <a:headEnd/>
            <a:tailEnd/>
          </a:ln>
        </p:spPr>
      </p:pic>
      <p:sp>
        <p:nvSpPr>
          <p:cNvPr id="44035" name="TextBox 1"/>
          <p:cNvSpPr txBox="1">
            <a:spLocks noChangeArrowheads="1"/>
          </p:cNvSpPr>
          <p:nvPr/>
        </p:nvSpPr>
        <p:spPr bwMode="auto">
          <a:xfrm>
            <a:off x="250825" y="5949950"/>
            <a:ext cx="8288338" cy="369888"/>
          </a:xfrm>
          <a:prstGeom prst="rect">
            <a:avLst/>
          </a:prstGeom>
          <a:noFill/>
          <a:ln w="9525">
            <a:noFill/>
            <a:miter lim="800000"/>
            <a:headEnd/>
            <a:tailEnd/>
          </a:ln>
        </p:spPr>
        <p:txBody>
          <a:bodyPr wrap="none">
            <a:spAutoFit/>
          </a:bodyPr>
          <a:lstStyle/>
          <a:p>
            <a:r>
              <a:rPr lang="de-DE" altLang="de-DE"/>
              <a:t>►Punishment due to selfish strategic reasons as well as altruistic punishment</a:t>
            </a:r>
            <a:endParaRPr lang="de-CH" alt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638175" y="466725"/>
            <a:ext cx="7867650" cy="5924550"/>
          </a:xfrm>
          <a:prstGeom prst="rect">
            <a:avLst/>
          </a:prstGeom>
          <a:noFill/>
          <a:ln w="9525">
            <a:noFill/>
            <a:miter lim="800000"/>
            <a:headEnd/>
            <a:tailEnd/>
          </a:ln>
        </p:spPr>
      </p:pic>
      <p:sp>
        <p:nvSpPr>
          <p:cNvPr id="45059" name="TextBox 1"/>
          <p:cNvSpPr txBox="1">
            <a:spLocks noChangeArrowheads="1"/>
          </p:cNvSpPr>
          <p:nvPr/>
        </p:nvSpPr>
        <p:spPr bwMode="auto">
          <a:xfrm>
            <a:off x="2627313" y="466725"/>
            <a:ext cx="4737100" cy="369888"/>
          </a:xfrm>
          <a:prstGeom prst="rect">
            <a:avLst/>
          </a:prstGeom>
          <a:noFill/>
          <a:ln w="9525">
            <a:noFill/>
            <a:miter lim="800000"/>
            <a:headEnd/>
            <a:tailEnd/>
          </a:ln>
        </p:spPr>
        <p:txBody>
          <a:bodyPr wrap="none">
            <a:spAutoFit/>
          </a:bodyPr>
          <a:lstStyle/>
          <a:p>
            <a:r>
              <a:rPr lang="de-DE" altLang="de-DE"/>
              <a:t>Norm violation lowest in the asymetric VOD</a:t>
            </a:r>
            <a:endParaRPr lang="de-CH" altLang="de-DE"/>
          </a:p>
        </p:txBody>
      </p:sp>
      <p:cxnSp>
        <p:nvCxnSpPr>
          <p:cNvPr id="4" name="Straight Arrow Connector 3"/>
          <p:cNvCxnSpPr/>
          <p:nvPr/>
        </p:nvCxnSpPr>
        <p:spPr>
          <a:xfrm>
            <a:off x="4541838" y="836613"/>
            <a:ext cx="0" cy="3168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468313" y="0"/>
            <a:ext cx="8229600" cy="1143000"/>
          </a:xfrm>
        </p:spPr>
        <p:txBody>
          <a:bodyPr/>
          <a:lstStyle/>
          <a:p>
            <a:r>
              <a:rPr lang="de-DE" altLang="de-DE" sz="3200" smtClean="0"/>
              <a:t>Peer-Punishment</a:t>
            </a:r>
          </a:p>
        </p:txBody>
      </p:sp>
      <p:sp>
        <p:nvSpPr>
          <p:cNvPr id="46083" name="Inhaltsplatzhalter 2"/>
          <p:cNvSpPr>
            <a:spLocks noGrp="1"/>
          </p:cNvSpPr>
          <p:nvPr>
            <p:ph idx="1"/>
          </p:nvPr>
        </p:nvSpPr>
        <p:spPr>
          <a:xfrm>
            <a:off x="468313" y="1125538"/>
            <a:ext cx="8229600" cy="5876925"/>
          </a:xfrm>
        </p:spPr>
        <p:txBody>
          <a:bodyPr/>
          <a:lstStyle/>
          <a:p>
            <a:r>
              <a:rPr lang="de-DE" altLang="de-DE" sz="2000" smtClean="0"/>
              <a:t>Many collective good problems are not adequately modeled by the linear public good game.</a:t>
            </a:r>
          </a:p>
          <a:p>
            <a:r>
              <a:rPr lang="de-DE" altLang="de-DE" sz="2000" smtClean="0"/>
              <a:t>Often, one person is sufficient to punish norm violations.</a:t>
            </a:r>
          </a:p>
          <a:p>
            <a:r>
              <a:rPr lang="de-DE" altLang="de-DE" sz="2000" smtClean="0"/>
              <a:t>The punishing actor profits, albeit not as much as free riders (K &lt; U).</a:t>
            </a:r>
          </a:p>
          <a:p>
            <a:r>
              <a:rPr lang="de-DE" altLang="de-DE" sz="2000" smtClean="0"/>
              <a:t>Under these conditions, the sanctioning dilemma („second-order free rider dilemma“) is a volunteer‘s dilemma. </a:t>
            </a:r>
          </a:p>
          <a:p>
            <a:r>
              <a:rPr lang="de-DE" altLang="de-DE" sz="2000" smtClean="0"/>
              <a:t>Then we have „strategic“ punishment instead of „altruistic“ punishment and the assumption of ‚punitive preference‘ is no longer necessary.</a:t>
            </a:r>
          </a:p>
          <a:p>
            <a:r>
              <a:rPr lang="de-DE" altLang="de-DE" sz="2000" smtClean="0"/>
              <a:t>However, there is „diffusion of responsibility“ in a symmetric game. Asymmetry counteracts this effect and promotes cooperation – As a deterrent a certain stick helps more than a diffuse stick.</a:t>
            </a:r>
          </a:p>
          <a:p>
            <a:r>
              <a:rPr lang="de-DE" altLang="de-DE" sz="2000" smtClean="0"/>
              <a:t>Strong actors cooperate in the asymmetric dilemma – exploitation of the strong by the weak!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de-DE" altLang="de-DE" smtClean="0"/>
              <a:t>Experiment II</a:t>
            </a:r>
            <a:endParaRPr lang="de-CH" altLang="de-DE" smtClean="0"/>
          </a:p>
        </p:txBody>
      </p:sp>
      <p:sp>
        <p:nvSpPr>
          <p:cNvPr id="43011" name="Content Placeholder 2"/>
          <p:cNvSpPr>
            <a:spLocks noGrp="1"/>
          </p:cNvSpPr>
          <p:nvPr>
            <p:ph idx="1"/>
          </p:nvPr>
        </p:nvSpPr>
        <p:spPr>
          <a:xfrm>
            <a:off x="468313" y="1341438"/>
            <a:ext cx="8229600" cy="5183187"/>
          </a:xfrm>
        </p:spPr>
        <p:txBody>
          <a:bodyPr/>
          <a:lstStyle/>
          <a:p>
            <a:pPr>
              <a:defRPr/>
            </a:pPr>
            <a:r>
              <a:rPr lang="de-DE" altLang="de-DE" sz="2400" dirty="0" smtClean="0"/>
              <a:t>Peer </a:t>
            </a:r>
            <a:r>
              <a:rPr lang="de-DE" altLang="de-DE" sz="2400" dirty="0" err="1" smtClean="0"/>
              <a:t>punishment</a:t>
            </a:r>
            <a:r>
              <a:rPr lang="de-DE" altLang="de-DE" sz="2400" dirty="0" smtClean="0"/>
              <a:t> due </a:t>
            </a:r>
            <a:r>
              <a:rPr lang="de-DE" altLang="de-DE" sz="2400" dirty="0" err="1" smtClean="0"/>
              <a:t>to</a:t>
            </a:r>
            <a:r>
              <a:rPr lang="de-DE" altLang="de-DE" sz="2400" dirty="0" smtClean="0"/>
              <a:t> </a:t>
            </a:r>
            <a:r>
              <a:rPr lang="de-DE" altLang="de-DE" sz="2400" b="1" dirty="0" err="1" smtClean="0">
                <a:solidFill>
                  <a:srgbClr val="FF0000"/>
                </a:solidFill>
              </a:rPr>
              <a:t>strategic</a:t>
            </a:r>
            <a:r>
              <a:rPr lang="de-DE" altLang="de-DE" sz="2400" b="1" dirty="0" smtClean="0">
                <a:solidFill>
                  <a:srgbClr val="FF0000"/>
                </a:solidFill>
              </a:rPr>
              <a:t> </a:t>
            </a:r>
            <a:r>
              <a:rPr lang="de-DE" altLang="de-DE" sz="2400" b="1" dirty="0" err="1" smtClean="0">
                <a:solidFill>
                  <a:srgbClr val="FF0000"/>
                </a:solidFill>
              </a:rPr>
              <a:t>self-interest</a:t>
            </a:r>
            <a:r>
              <a:rPr lang="de-DE" altLang="de-DE" sz="2400" dirty="0" smtClean="0"/>
              <a:t>.</a:t>
            </a:r>
          </a:p>
          <a:p>
            <a:pPr>
              <a:defRPr/>
            </a:pPr>
            <a:r>
              <a:rPr lang="de-DE" altLang="de-DE" sz="2400" b="1" dirty="0" err="1" smtClean="0">
                <a:solidFill>
                  <a:srgbClr val="FF0000"/>
                </a:solidFill>
              </a:rPr>
              <a:t>Asymmetry</a:t>
            </a:r>
            <a:r>
              <a:rPr lang="de-DE" altLang="de-DE" sz="2400" dirty="0" smtClean="0"/>
              <a:t> </a:t>
            </a:r>
            <a:r>
              <a:rPr lang="de-DE" altLang="de-DE" sz="2400" dirty="0" err="1" smtClean="0"/>
              <a:t>promotes</a:t>
            </a:r>
            <a:r>
              <a:rPr lang="de-DE" altLang="de-DE" sz="2400" dirty="0" smtClean="0"/>
              <a:t> </a:t>
            </a:r>
            <a:r>
              <a:rPr lang="de-DE" altLang="de-DE" sz="2400" dirty="0" err="1" smtClean="0"/>
              <a:t>efficient</a:t>
            </a:r>
            <a:r>
              <a:rPr lang="de-DE" altLang="de-DE" sz="2400" dirty="0" smtClean="0"/>
              <a:t> </a:t>
            </a:r>
            <a:r>
              <a:rPr lang="de-DE" altLang="de-DE" sz="2400" dirty="0" err="1" smtClean="0"/>
              <a:t>cooperation</a:t>
            </a:r>
            <a:r>
              <a:rPr lang="de-DE" altLang="de-DE" sz="2400" dirty="0" smtClean="0"/>
              <a:t>.</a:t>
            </a:r>
          </a:p>
          <a:p>
            <a:pPr>
              <a:defRPr/>
            </a:pPr>
            <a:r>
              <a:rPr lang="de-DE" altLang="de-DE" sz="2400" dirty="0" err="1" smtClean="0"/>
              <a:t>Results</a:t>
            </a:r>
            <a:r>
              <a:rPr lang="de-DE" altLang="de-DE" sz="2400" dirty="0" smtClean="0"/>
              <a:t> </a:t>
            </a:r>
            <a:r>
              <a:rPr lang="de-DE" altLang="de-DE" sz="2400" dirty="0" err="1" smtClean="0"/>
              <a:t>replicate</a:t>
            </a:r>
            <a:r>
              <a:rPr lang="de-DE" altLang="de-DE" sz="2400" dirty="0" smtClean="0"/>
              <a:t> </a:t>
            </a:r>
            <a:r>
              <a:rPr lang="de-DE" altLang="de-DE" sz="2400" dirty="0" err="1" smtClean="0"/>
              <a:t>experiment</a:t>
            </a:r>
            <a:r>
              <a:rPr lang="de-DE" altLang="de-DE" sz="2400" dirty="0" smtClean="0"/>
              <a:t> I </a:t>
            </a:r>
            <a:r>
              <a:rPr lang="de-DE" altLang="de-DE" sz="2400" dirty="0" err="1" smtClean="0"/>
              <a:t>and</a:t>
            </a:r>
            <a:r>
              <a:rPr lang="de-DE" altLang="de-DE" sz="2400" dirty="0" smtClean="0"/>
              <a:t> </a:t>
            </a:r>
            <a:r>
              <a:rPr lang="de-DE" altLang="de-DE" sz="2400" dirty="0" err="1" smtClean="0"/>
              <a:t>the</a:t>
            </a:r>
            <a:r>
              <a:rPr lang="de-DE" altLang="de-DE" sz="2400" dirty="0" smtClean="0"/>
              <a:t> </a:t>
            </a:r>
            <a:r>
              <a:rPr lang="de-DE" altLang="de-DE" sz="2400" dirty="0" err="1" smtClean="0"/>
              <a:t>predictions</a:t>
            </a:r>
            <a:r>
              <a:rPr lang="de-DE" altLang="de-DE" sz="2400" dirty="0" smtClean="0"/>
              <a:t> </a:t>
            </a:r>
            <a:r>
              <a:rPr lang="de-DE" altLang="de-DE" sz="2400" dirty="0" err="1" smtClean="0"/>
              <a:t>are</a:t>
            </a:r>
            <a:r>
              <a:rPr lang="de-DE" altLang="de-DE" sz="2400" dirty="0" smtClean="0"/>
              <a:t> </a:t>
            </a:r>
            <a:r>
              <a:rPr lang="de-DE" altLang="de-DE" sz="2400" dirty="0" err="1" smtClean="0"/>
              <a:t>very</a:t>
            </a:r>
            <a:r>
              <a:rPr lang="de-DE" altLang="de-DE" sz="2400" dirty="0" smtClean="0"/>
              <a:t> </a:t>
            </a:r>
            <a:r>
              <a:rPr lang="de-DE" altLang="de-DE" sz="2400" dirty="0" err="1" smtClean="0"/>
              <a:t>much</a:t>
            </a:r>
            <a:r>
              <a:rPr lang="de-DE" altLang="de-DE" sz="2400" dirty="0" smtClean="0"/>
              <a:t> in </a:t>
            </a:r>
            <a:r>
              <a:rPr lang="de-DE" altLang="de-DE" sz="2400" dirty="0" err="1" smtClean="0"/>
              <a:t>accordance</a:t>
            </a:r>
            <a:r>
              <a:rPr lang="de-DE" altLang="de-DE" sz="2400" dirty="0" smtClean="0"/>
              <a:t> </a:t>
            </a:r>
            <a:r>
              <a:rPr lang="de-DE" altLang="de-DE" sz="2400" dirty="0" err="1" smtClean="0"/>
              <a:t>with</a:t>
            </a:r>
            <a:r>
              <a:rPr lang="de-DE" altLang="de-DE" sz="2400" dirty="0" smtClean="0"/>
              <a:t> </a:t>
            </a:r>
            <a:r>
              <a:rPr lang="de-DE" altLang="de-DE" sz="2400" dirty="0" err="1" smtClean="0"/>
              <a:t>game</a:t>
            </a:r>
            <a:r>
              <a:rPr lang="de-DE" altLang="de-DE" sz="2400" dirty="0" smtClean="0"/>
              <a:t> </a:t>
            </a:r>
            <a:r>
              <a:rPr lang="de-DE" altLang="de-DE" sz="2400" dirty="0" err="1" smtClean="0"/>
              <a:t>theory</a:t>
            </a:r>
            <a:r>
              <a:rPr lang="de-DE" altLang="de-DE" sz="2400" dirty="0" smtClean="0"/>
              <a:t> </a:t>
            </a:r>
            <a:r>
              <a:rPr lang="de-DE" altLang="de-DE" sz="2400" dirty="0" err="1" smtClean="0"/>
              <a:t>models</a:t>
            </a:r>
            <a:r>
              <a:rPr lang="de-DE" altLang="de-DE" sz="2400" dirty="0" smtClean="0"/>
              <a:t>.</a:t>
            </a:r>
          </a:p>
          <a:p>
            <a:pPr>
              <a:defRPr/>
            </a:pPr>
            <a:r>
              <a:rPr lang="de-DE" altLang="de-DE" sz="2400" dirty="0" err="1" smtClean="0"/>
              <a:t>However</a:t>
            </a:r>
            <a:r>
              <a:rPr lang="de-DE" altLang="de-DE" sz="2400" dirty="0" smtClean="0"/>
              <a:t>, in </a:t>
            </a:r>
            <a:r>
              <a:rPr lang="de-DE" altLang="de-DE" sz="2400" dirty="0" err="1" smtClean="0"/>
              <a:t>contrast</a:t>
            </a:r>
            <a:r>
              <a:rPr lang="de-DE" altLang="de-DE" sz="2400" dirty="0" smtClean="0"/>
              <a:t> </a:t>
            </a:r>
            <a:r>
              <a:rPr lang="de-DE" altLang="de-DE" sz="2400" dirty="0" err="1" smtClean="0"/>
              <a:t>to</a:t>
            </a:r>
            <a:r>
              <a:rPr lang="de-DE" altLang="de-DE" sz="2400" dirty="0" smtClean="0"/>
              <a:t> </a:t>
            </a:r>
            <a:r>
              <a:rPr lang="de-DE" altLang="de-DE" sz="2400" dirty="0" err="1" smtClean="0"/>
              <a:t>predictions</a:t>
            </a:r>
            <a:r>
              <a:rPr lang="de-DE" altLang="de-DE" sz="2400" dirty="0" smtClean="0"/>
              <a:t> of </a:t>
            </a:r>
            <a:r>
              <a:rPr lang="de-DE" altLang="de-DE" sz="2400" dirty="0" err="1" smtClean="0"/>
              <a:t>game</a:t>
            </a:r>
            <a:r>
              <a:rPr lang="de-DE" altLang="de-DE" sz="2400" dirty="0" smtClean="0"/>
              <a:t> </a:t>
            </a:r>
            <a:r>
              <a:rPr lang="de-DE" altLang="de-DE" sz="2400" dirty="0" err="1" smtClean="0"/>
              <a:t>theory</a:t>
            </a:r>
            <a:r>
              <a:rPr lang="de-DE" altLang="de-DE" sz="2400" dirty="0" smtClean="0"/>
              <a:t> </a:t>
            </a:r>
            <a:r>
              <a:rPr lang="de-DE" altLang="de-DE" sz="2400" dirty="0" err="1" smtClean="0"/>
              <a:t>and</a:t>
            </a:r>
            <a:r>
              <a:rPr lang="de-DE" altLang="de-DE" sz="2400" dirty="0" smtClean="0"/>
              <a:t> in </a:t>
            </a:r>
            <a:r>
              <a:rPr lang="de-DE" altLang="de-DE" sz="2400" dirty="0" err="1" smtClean="0"/>
              <a:t>accordance</a:t>
            </a:r>
            <a:r>
              <a:rPr lang="de-DE" altLang="de-DE" sz="2400" dirty="0" smtClean="0"/>
              <a:t> </a:t>
            </a:r>
            <a:r>
              <a:rPr lang="de-DE" altLang="de-DE" sz="2400" dirty="0" err="1" smtClean="0"/>
              <a:t>with</a:t>
            </a:r>
            <a:r>
              <a:rPr lang="de-DE" altLang="de-DE" sz="2400" dirty="0" smtClean="0"/>
              <a:t> „negative </a:t>
            </a:r>
            <a:r>
              <a:rPr lang="de-DE" altLang="de-DE" sz="2400" dirty="0" err="1" smtClean="0"/>
              <a:t>reciprocity</a:t>
            </a:r>
            <a:r>
              <a:rPr lang="de-DE" altLang="de-DE" sz="2400" dirty="0" smtClean="0"/>
              <a:t>“ </a:t>
            </a:r>
            <a:r>
              <a:rPr lang="de-DE" altLang="de-DE" sz="2400" dirty="0" err="1" smtClean="0"/>
              <a:t>there</a:t>
            </a:r>
            <a:r>
              <a:rPr lang="de-DE" altLang="de-DE" sz="2400" dirty="0" smtClean="0"/>
              <a:t> </a:t>
            </a:r>
            <a:r>
              <a:rPr lang="de-DE" altLang="de-DE" sz="2400" dirty="0" err="1" smtClean="0"/>
              <a:t>is</a:t>
            </a:r>
            <a:r>
              <a:rPr lang="de-DE" altLang="de-DE" sz="2400" dirty="0" smtClean="0"/>
              <a:t> a moderate </a:t>
            </a:r>
            <a:r>
              <a:rPr lang="de-DE" altLang="de-DE" sz="2400" dirty="0" err="1" smtClean="0"/>
              <a:t>degree</a:t>
            </a:r>
            <a:r>
              <a:rPr lang="de-DE" altLang="de-DE" sz="2400" dirty="0" smtClean="0"/>
              <a:t> of </a:t>
            </a:r>
            <a:r>
              <a:rPr lang="de-DE" altLang="de-DE" sz="2400" b="1" dirty="0" err="1" smtClean="0">
                <a:solidFill>
                  <a:srgbClr val="FF0000"/>
                </a:solidFill>
              </a:rPr>
              <a:t>altruistic</a:t>
            </a:r>
            <a:r>
              <a:rPr lang="de-DE" altLang="de-DE" sz="2400" b="1" dirty="0" smtClean="0">
                <a:solidFill>
                  <a:srgbClr val="FF0000"/>
                </a:solidFill>
              </a:rPr>
              <a:t> </a:t>
            </a:r>
            <a:r>
              <a:rPr lang="de-DE" altLang="de-DE" sz="2400" b="1" dirty="0" err="1" smtClean="0">
                <a:solidFill>
                  <a:srgbClr val="FF0000"/>
                </a:solidFill>
              </a:rPr>
              <a:t>punishment</a:t>
            </a:r>
            <a:r>
              <a:rPr lang="de-DE" altLang="de-DE" sz="2400" dirty="0" smtClean="0"/>
              <a:t> (20 %)</a:t>
            </a:r>
          </a:p>
          <a:p>
            <a:pPr>
              <a:defRPr/>
            </a:pPr>
            <a:r>
              <a:rPr lang="de-DE" altLang="de-DE" sz="2400" dirty="0" err="1" smtClean="0"/>
              <a:t>and</a:t>
            </a:r>
            <a:r>
              <a:rPr lang="de-DE" altLang="de-DE" sz="2400" dirty="0" smtClean="0"/>
              <a:t> a </a:t>
            </a:r>
            <a:r>
              <a:rPr lang="de-DE" altLang="de-DE" sz="2400" dirty="0" err="1" smtClean="0"/>
              <a:t>very</a:t>
            </a:r>
            <a:r>
              <a:rPr lang="de-DE" altLang="de-DE" sz="2400" dirty="0" smtClean="0"/>
              <a:t> </a:t>
            </a:r>
            <a:r>
              <a:rPr lang="de-DE" altLang="de-DE" sz="2400" b="1" dirty="0" smtClean="0">
                <a:solidFill>
                  <a:srgbClr val="FF0000"/>
                </a:solidFill>
              </a:rPr>
              <a:t>high </a:t>
            </a:r>
            <a:r>
              <a:rPr lang="de-DE" altLang="de-DE" sz="2400" b="1" dirty="0" err="1" smtClean="0">
                <a:solidFill>
                  <a:srgbClr val="FF0000"/>
                </a:solidFill>
              </a:rPr>
              <a:t>degree</a:t>
            </a:r>
            <a:r>
              <a:rPr lang="de-DE" altLang="de-DE" sz="2400" b="1" dirty="0" smtClean="0">
                <a:solidFill>
                  <a:srgbClr val="FF0000"/>
                </a:solidFill>
              </a:rPr>
              <a:t> of </a:t>
            </a:r>
            <a:r>
              <a:rPr lang="de-DE" altLang="de-DE" sz="2400" b="1" dirty="0" err="1" smtClean="0">
                <a:solidFill>
                  <a:srgbClr val="FF0000"/>
                </a:solidFill>
              </a:rPr>
              <a:t>altruistic</a:t>
            </a:r>
            <a:r>
              <a:rPr lang="de-DE" altLang="de-DE" sz="2400" b="1" dirty="0" smtClean="0">
                <a:solidFill>
                  <a:srgbClr val="FF0000"/>
                </a:solidFill>
              </a:rPr>
              <a:t> </a:t>
            </a:r>
            <a:r>
              <a:rPr lang="de-DE" altLang="de-DE" sz="2400" b="1" dirty="0" err="1" smtClean="0">
                <a:solidFill>
                  <a:srgbClr val="FF0000"/>
                </a:solidFill>
              </a:rPr>
              <a:t>punishment</a:t>
            </a:r>
            <a:r>
              <a:rPr lang="de-DE" altLang="de-DE" sz="2400" b="1" dirty="0" smtClean="0">
                <a:solidFill>
                  <a:srgbClr val="FF0000"/>
                </a:solidFill>
              </a:rPr>
              <a:t> in </a:t>
            </a:r>
            <a:r>
              <a:rPr lang="de-DE" altLang="de-DE" sz="2400" b="1" dirty="0" err="1" smtClean="0">
                <a:solidFill>
                  <a:srgbClr val="FF0000"/>
                </a:solidFill>
              </a:rPr>
              <a:t>the</a:t>
            </a:r>
            <a:r>
              <a:rPr lang="de-DE" altLang="de-DE" sz="2400" b="1" dirty="0" smtClean="0">
                <a:solidFill>
                  <a:srgbClr val="FF0000"/>
                </a:solidFill>
              </a:rPr>
              <a:t> </a:t>
            </a:r>
            <a:r>
              <a:rPr lang="de-DE" altLang="de-DE" sz="2400" b="1" dirty="0" err="1" smtClean="0">
                <a:solidFill>
                  <a:srgbClr val="FF0000"/>
                </a:solidFill>
              </a:rPr>
              <a:t>asymmetric</a:t>
            </a:r>
            <a:r>
              <a:rPr lang="de-DE" altLang="de-DE" sz="2400" b="1" dirty="0" smtClean="0">
                <a:solidFill>
                  <a:srgbClr val="FF0000"/>
                </a:solidFill>
              </a:rPr>
              <a:t> MHD.</a:t>
            </a:r>
          </a:p>
          <a:p>
            <a:pPr marL="0" indent="0">
              <a:buFontTx/>
              <a:buNone/>
              <a:defRPr/>
            </a:pPr>
            <a:endParaRPr lang="de-CH" alt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bay1"/>
          <p:cNvPicPr>
            <a:picLocks noChangeAspect="1" noChangeArrowheads="1"/>
          </p:cNvPicPr>
          <p:nvPr>
            <p:ph/>
          </p:nvPr>
        </p:nvPicPr>
        <p:blipFill>
          <a:blip r:embed="rId2" cstate="print"/>
          <a:srcRect/>
          <a:stretch>
            <a:fillRect/>
          </a:stretch>
        </p:blipFill>
        <p:spPr>
          <a:xfrm>
            <a:off x="1042988" y="765175"/>
            <a:ext cx="7075487" cy="5851525"/>
          </a:xfrm>
          <a:noFill/>
        </p:spPr>
      </p:pic>
      <p:sp>
        <p:nvSpPr>
          <p:cNvPr id="8195" name="TextBox 1"/>
          <p:cNvSpPr txBox="1">
            <a:spLocks noChangeArrowheads="1"/>
          </p:cNvSpPr>
          <p:nvPr/>
        </p:nvSpPr>
        <p:spPr bwMode="auto">
          <a:xfrm>
            <a:off x="2484438" y="188913"/>
            <a:ext cx="4179887" cy="522287"/>
          </a:xfrm>
          <a:prstGeom prst="rect">
            <a:avLst/>
          </a:prstGeom>
          <a:noFill/>
          <a:ln w="9525">
            <a:noFill/>
            <a:miter lim="800000"/>
            <a:headEnd/>
            <a:tailEnd/>
          </a:ln>
        </p:spPr>
        <p:txBody>
          <a:bodyPr wrap="none">
            <a:spAutoFit/>
          </a:bodyPr>
          <a:lstStyle/>
          <a:p>
            <a:r>
              <a:rPr lang="de-DE" altLang="de-DE" sz="2800" b="1"/>
              <a:t>The Reputation System</a:t>
            </a:r>
            <a:endParaRPr lang="de-CH" altLang="de-DE" sz="2800"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altLang="de-DE" b="1" smtClean="0">
                <a:solidFill>
                  <a:srgbClr val="FF0000"/>
                </a:solidFill>
              </a:rPr>
              <a:t>Conclusion</a:t>
            </a:r>
            <a:endParaRPr lang="de-CH" altLang="de-DE" b="1" smtClean="0">
              <a:solidFill>
                <a:srgbClr val="FF0000"/>
              </a:solidFill>
            </a:endParaRPr>
          </a:p>
        </p:txBody>
      </p:sp>
      <p:sp>
        <p:nvSpPr>
          <p:cNvPr id="48131" name="Content Placeholder 2"/>
          <p:cNvSpPr>
            <a:spLocks noGrp="1"/>
          </p:cNvSpPr>
          <p:nvPr>
            <p:ph idx="1"/>
          </p:nvPr>
        </p:nvSpPr>
        <p:spPr/>
        <p:txBody>
          <a:bodyPr/>
          <a:lstStyle/>
          <a:p>
            <a:pPr marL="0" indent="0">
              <a:buFontTx/>
              <a:buNone/>
            </a:pPr>
            <a:r>
              <a:rPr lang="de-DE" altLang="de-DE" smtClean="0"/>
              <a:t>►The second-order free rider problem as a volunteer‘s dilemma is often more realistic.</a:t>
            </a:r>
          </a:p>
          <a:p>
            <a:pPr marL="0" indent="0">
              <a:buFontTx/>
              <a:buNone/>
            </a:pPr>
            <a:r>
              <a:rPr lang="de-DE" altLang="de-DE" smtClean="0"/>
              <a:t>► So, other regarding preferences are not necessary to promote cooperation!</a:t>
            </a:r>
          </a:p>
          <a:p>
            <a:pPr marL="0" indent="0">
              <a:buFontTx/>
              <a:buNone/>
            </a:pPr>
            <a:r>
              <a:rPr lang="de-DE" altLang="de-DE" smtClean="0"/>
              <a:t>► However, a certain proportion clearly has other regarding preferences which additionaly support the emergence and stability of cooperation.</a:t>
            </a:r>
            <a:endParaRPr lang="de-CH" altLang="de-DE"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ostkarte - Zürich mit Matterhorn.jpg"/>
          <p:cNvPicPr>
            <a:picLocks noChangeAspect="1"/>
          </p:cNvPicPr>
          <p:nvPr/>
        </p:nvPicPr>
        <p:blipFill>
          <a:blip r:embed="rId3" cstate="print"/>
          <a:srcRect/>
          <a:stretch>
            <a:fillRect/>
          </a:stretch>
        </p:blipFill>
        <p:spPr bwMode="auto">
          <a:xfrm>
            <a:off x="1139825" y="981075"/>
            <a:ext cx="6927850" cy="4913313"/>
          </a:xfrm>
          <a:prstGeom prst="rect">
            <a:avLst/>
          </a:prstGeom>
          <a:noFill/>
          <a:ln w="9525">
            <a:noFill/>
            <a:miter lim="800000"/>
            <a:headEnd/>
            <a:tailEnd/>
          </a:ln>
        </p:spPr>
      </p:pic>
      <p:sp>
        <p:nvSpPr>
          <p:cNvPr id="49155" name="TextBox 2"/>
          <p:cNvSpPr txBox="1">
            <a:spLocks noChangeArrowheads="1"/>
          </p:cNvSpPr>
          <p:nvPr/>
        </p:nvSpPr>
        <p:spPr bwMode="auto">
          <a:xfrm>
            <a:off x="3203575" y="981075"/>
            <a:ext cx="2800350" cy="922338"/>
          </a:xfrm>
          <a:prstGeom prst="rect">
            <a:avLst/>
          </a:prstGeom>
          <a:noFill/>
          <a:ln w="9525">
            <a:noFill/>
            <a:miter lim="800000"/>
            <a:headEnd/>
            <a:tailEnd/>
          </a:ln>
        </p:spPr>
        <p:txBody>
          <a:bodyPr wrap="none">
            <a:spAutoFit/>
          </a:bodyPr>
          <a:lstStyle/>
          <a:p>
            <a:r>
              <a:rPr lang="de-DE" altLang="de-DE" sz="5400"/>
              <a:t>The End</a:t>
            </a:r>
            <a:endParaRPr lang="de-CH" altLang="de-DE" sz="5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112838" y="439738"/>
            <a:ext cx="6918325" cy="5372100"/>
          </a:xfrm>
          <a:prstGeom prst="rect">
            <a:avLst/>
          </a:prstGeom>
          <a:noFill/>
          <a:ln w="9525">
            <a:noFill/>
            <a:miter lim="800000"/>
            <a:headEnd/>
            <a:tailEnd/>
          </a:ln>
        </p:spPr>
      </p:pic>
      <p:sp>
        <p:nvSpPr>
          <p:cNvPr id="50179" name="TextBox 1"/>
          <p:cNvSpPr txBox="1">
            <a:spLocks noChangeArrowheads="1"/>
          </p:cNvSpPr>
          <p:nvPr/>
        </p:nvSpPr>
        <p:spPr bwMode="auto">
          <a:xfrm>
            <a:off x="803275" y="5534025"/>
            <a:ext cx="7808913" cy="646113"/>
          </a:xfrm>
          <a:prstGeom prst="rect">
            <a:avLst/>
          </a:prstGeom>
          <a:noFill/>
          <a:ln w="9525">
            <a:noFill/>
            <a:miter lim="800000"/>
            <a:headEnd/>
            <a:tailEnd/>
          </a:ln>
        </p:spPr>
        <p:txBody>
          <a:bodyPr wrap="none">
            <a:spAutoFit/>
          </a:bodyPr>
          <a:lstStyle/>
          <a:p>
            <a:r>
              <a:rPr lang="en-US" altLang="de-DE"/>
              <a:t>► </a:t>
            </a:r>
            <a:r>
              <a:rPr lang="de-DE" altLang="de-DE"/>
              <a:t>Low penalty in asymmetric situation has the same effect as high penalty</a:t>
            </a:r>
          </a:p>
          <a:p>
            <a:r>
              <a:rPr lang="de-DE" altLang="de-DE"/>
              <a:t>in the symmetric situation</a:t>
            </a:r>
          </a:p>
        </p:txBody>
      </p:sp>
      <p:sp>
        <p:nvSpPr>
          <p:cNvPr id="50180" name="TextBox 2"/>
          <p:cNvSpPr txBox="1">
            <a:spLocks noChangeArrowheads="1"/>
          </p:cNvSpPr>
          <p:nvPr/>
        </p:nvSpPr>
        <p:spPr bwMode="auto">
          <a:xfrm>
            <a:off x="2178050" y="209550"/>
            <a:ext cx="5057775" cy="460375"/>
          </a:xfrm>
          <a:prstGeom prst="rect">
            <a:avLst/>
          </a:prstGeom>
          <a:noFill/>
          <a:ln w="9525">
            <a:noFill/>
            <a:miter lim="800000"/>
            <a:headEnd/>
            <a:tailEnd/>
          </a:ln>
        </p:spPr>
        <p:txBody>
          <a:bodyPr wrap="none">
            <a:spAutoFit/>
          </a:bodyPr>
          <a:lstStyle/>
          <a:p>
            <a:r>
              <a:rPr lang="de-DE" altLang="de-DE" sz="2400"/>
              <a:t>Deterrence: Offender‘s stealing rate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2" cstate="print"/>
          <a:srcRect/>
          <a:stretch>
            <a:fillRect/>
          </a:stretch>
        </p:blipFill>
        <p:spPr bwMode="auto">
          <a:xfrm>
            <a:off x="4537075" y="360363"/>
            <a:ext cx="4292600" cy="2938462"/>
          </a:xfrm>
          <a:prstGeom prst="rect">
            <a:avLst/>
          </a:prstGeom>
          <a:noFill/>
          <a:ln w="9525">
            <a:noFill/>
            <a:miter lim="800000"/>
            <a:headEnd/>
            <a:tailEnd/>
          </a:ln>
        </p:spPr>
      </p:pic>
      <p:pic>
        <p:nvPicPr>
          <p:cNvPr id="51203" name="Picture 4"/>
          <p:cNvPicPr>
            <a:picLocks noChangeAspect="1" noChangeArrowheads="1"/>
          </p:cNvPicPr>
          <p:nvPr/>
        </p:nvPicPr>
        <p:blipFill>
          <a:blip r:embed="rId3" cstate="print"/>
          <a:srcRect/>
          <a:stretch>
            <a:fillRect/>
          </a:stretch>
        </p:blipFill>
        <p:spPr bwMode="auto">
          <a:xfrm>
            <a:off x="4665663" y="3757613"/>
            <a:ext cx="4246562" cy="3101975"/>
          </a:xfrm>
          <a:prstGeom prst="rect">
            <a:avLst/>
          </a:prstGeom>
          <a:noFill/>
          <a:ln w="9525">
            <a:noFill/>
            <a:miter lim="800000"/>
            <a:headEnd/>
            <a:tailEnd/>
          </a:ln>
        </p:spPr>
      </p:pic>
      <p:sp>
        <p:nvSpPr>
          <p:cNvPr id="51204" name="TextBox 1"/>
          <p:cNvSpPr txBox="1">
            <a:spLocks noChangeArrowheads="1"/>
          </p:cNvSpPr>
          <p:nvPr/>
        </p:nvSpPr>
        <p:spPr bwMode="auto">
          <a:xfrm>
            <a:off x="5292725" y="3389313"/>
            <a:ext cx="3697288" cy="368300"/>
          </a:xfrm>
          <a:prstGeom prst="rect">
            <a:avLst/>
          </a:prstGeom>
          <a:noFill/>
          <a:ln w="9525">
            <a:noFill/>
            <a:miter lim="800000"/>
            <a:headEnd/>
            <a:tailEnd/>
          </a:ln>
        </p:spPr>
        <p:txBody>
          <a:bodyPr wrap="none">
            <a:spAutoFit/>
          </a:bodyPr>
          <a:lstStyle/>
          <a:p>
            <a:r>
              <a:rPr lang="de-DE" altLang="de-DE"/>
              <a:t>     symmetric          asymmetric   </a:t>
            </a:r>
            <a:endParaRPr lang="de-CH" altLang="de-DE"/>
          </a:p>
        </p:txBody>
      </p:sp>
      <p:sp>
        <p:nvSpPr>
          <p:cNvPr id="51205" name="TextBox 2"/>
          <p:cNvSpPr txBox="1">
            <a:spLocks noChangeArrowheads="1"/>
          </p:cNvSpPr>
          <p:nvPr/>
        </p:nvSpPr>
        <p:spPr bwMode="auto">
          <a:xfrm>
            <a:off x="1403350" y="1830388"/>
            <a:ext cx="2928938" cy="1200150"/>
          </a:xfrm>
          <a:prstGeom prst="rect">
            <a:avLst/>
          </a:prstGeom>
          <a:noFill/>
          <a:ln w="9525">
            <a:noFill/>
            <a:miter lim="800000"/>
            <a:headEnd/>
            <a:tailEnd/>
          </a:ln>
        </p:spPr>
        <p:txBody>
          <a:bodyPr wrap="none">
            <a:spAutoFit/>
          </a:bodyPr>
          <a:lstStyle/>
          <a:p>
            <a:r>
              <a:rPr lang="de-DE" altLang="de-DE"/>
              <a:t>At least one victim vetoes</a:t>
            </a:r>
          </a:p>
          <a:p>
            <a:r>
              <a:rPr lang="de-DE" altLang="de-DE"/>
              <a:t>(punishment of cheater)</a:t>
            </a:r>
          </a:p>
          <a:p>
            <a:r>
              <a:rPr lang="de-DE" altLang="de-DE"/>
              <a:t>Symmetric, predicted 0.72</a:t>
            </a:r>
          </a:p>
          <a:p>
            <a:r>
              <a:rPr lang="de-DE" altLang="de-DE"/>
              <a:t>Asymmetric, predicted 1</a:t>
            </a:r>
            <a:endParaRPr lang="de-CH" altLang="de-DE"/>
          </a:p>
        </p:txBody>
      </p:sp>
      <p:sp>
        <p:nvSpPr>
          <p:cNvPr id="51206" name="TextBox 3"/>
          <p:cNvSpPr txBox="1">
            <a:spLocks noChangeArrowheads="1"/>
          </p:cNvSpPr>
          <p:nvPr/>
        </p:nvSpPr>
        <p:spPr bwMode="auto">
          <a:xfrm>
            <a:off x="1403350" y="4468813"/>
            <a:ext cx="2865438" cy="1200150"/>
          </a:xfrm>
          <a:prstGeom prst="rect">
            <a:avLst/>
          </a:prstGeom>
          <a:noFill/>
          <a:ln w="9525">
            <a:noFill/>
            <a:miter lim="800000"/>
            <a:headEnd/>
            <a:tailEnd/>
          </a:ln>
        </p:spPr>
        <p:txBody>
          <a:bodyPr wrap="none">
            <a:spAutoFit/>
          </a:bodyPr>
          <a:lstStyle/>
          <a:p>
            <a:r>
              <a:rPr lang="de-DE" altLang="de-DE"/>
              <a:t>Exactly one victim vetoes</a:t>
            </a:r>
          </a:p>
          <a:p>
            <a:r>
              <a:rPr lang="de-DE" altLang="de-DE"/>
              <a:t>(efficient punishment)</a:t>
            </a:r>
          </a:p>
          <a:p>
            <a:r>
              <a:rPr lang="de-DE" altLang="de-DE"/>
              <a:t>Symmetric, predicted 0.44</a:t>
            </a:r>
          </a:p>
          <a:p>
            <a:r>
              <a:rPr lang="de-DE" altLang="de-DE"/>
              <a:t>Asymmetric, predicted 1</a:t>
            </a:r>
            <a:endParaRPr lang="de-CH" altLang="de-DE"/>
          </a:p>
        </p:txBody>
      </p:sp>
      <p:pic>
        <p:nvPicPr>
          <p:cNvPr id="51207" name="Picture 7"/>
          <p:cNvPicPr>
            <a:picLocks noChangeAspect="1" noChangeArrowheads="1"/>
          </p:cNvPicPr>
          <p:nvPr/>
        </p:nvPicPr>
        <p:blipFill>
          <a:blip r:embed="rId4" cstate="print"/>
          <a:srcRect/>
          <a:stretch>
            <a:fillRect/>
          </a:stretch>
        </p:blipFill>
        <p:spPr bwMode="auto">
          <a:xfrm>
            <a:off x="106363" y="6381750"/>
            <a:ext cx="4429125"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942975" y="657225"/>
            <a:ext cx="725805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952500" y="633413"/>
            <a:ext cx="7239000" cy="559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sz="2800" smtClean="0"/>
              <a:t>Predicted and observed behavior</a:t>
            </a:r>
            <a:br>
              <a:rPr lang="de-DE" altLang="de-DE" sz="2800" smtClean="0"/>
            </a:br>
            <a:r>
              <a:rPr lang="de-DE" altLang="de-DE" sz="2400" smtClean="0"/>
              <a:t>(no penalty condition)</a:t>
            </a:r>
          </a:p>
        </p:txBody>
      </p:sp>
      <p:sp>
        <p:nvSpPr>
          <p:cNvPr id="54275" name="TextBox 2"/>
          <p:cNvSpPr txBox="1">
            <a:spLocks noChangeArrowheads="1"/>
          </p:cNvSpPr>
          <p:nvPr/>
        </p:nvSpPr>
        <p:spPr bwMode="auto">
          <a:xfrm>
            <a:off x="1403350" y="1830388"/>
            <a:ext cx="2928938" cy="1200150"/>
          </a:xfrm>
          <a:prstGeom prst="rect">
            <a:avLst/>
          </a:prstGeom>
          <a:noFill/>
          <a:ln w="9525">
            <a:noFill/>
            <a:miter lim="800000"/>
            <a:headEnd/>
            <a:tailEnd/>
          </a:ln>
        </p:spPr>
        <p:txBody>
          <a:bodyPr wrap="none">
            <a:spAutoFit/>
          </a:bodyPr>
          <a:lstStyle/>
          <a:p>
            <a:r>
              <a:rPr lang="de-DE" altLang="de-DE"/>
              <a:t>At least one victim vetoes</a:t>
            </a:r>
          </a:p>
          <a:p>
            <a:r>
              <a:rPr lang="de-DE" altLang="de-DE"/>
              <a:t>(punishment of cheater)</a:t>
            </a:r>
          </a:p>
          <a:p>
            <a:r>
              <a:rPr lang="de-DE" altLang="de-DE"/>
              <a:t>Symmetric, predicted 0.72</a:t>
            </a:r>
          </a:p>
          <a:p>
            <a:r>
              <a:rPr lang="de-DE" altLang="de-DE"/>
              <a:t>Asymmetric, predicted 1</a:t>
            </a:r>
            <a:endParaRPr lang="de-CH" altLang="de-DE"/>
          </a:p>
        </p:txBody>
      </p:sp>
      <p:sp>
        <p:nvSpPr>
          <p:cNvPr id="54276" name="TextBox 3"/>
          <p:cNvSpPr txBox="1">
            <a:spLocks noChangeArrowheads="1"/>
          </p:cNvSpPr>
          <p:nvPr/>
        </p:nvSpPr>
        <p:spPr bwMode="auto">
          <a:xfrm>
            <a:off x="1403350" y="3268663"/>
            <a:ext cx="2865438" cy="1200150"/>
          </a:xfrm>
          <a:prstGeom prst="rect">
            <a:avLst/>
          </a:prstGeom>
          <a:noFill/>
          <a:ln w="9525">
            <a:noFill/>
            <a:miter lim="800000"/>
            <a:headEnd/>
            <a:tailEnd/>
          </a:ln>
        </p:spPr>
        <p:txBody>
          <a:bodyPr wrap="none">
            <a:spAutoFit/>
          </a:bodyPr>
          <a:lstStyle/>
          <a:p>
            <a:r>
              <a:rPr lang="de-DE" altLang="de-DE"/>
              <a:t>Exactly one victim vetoes</a:t>
            </a:r>
          </a:p>
          <a:p>
            <a:r>
              <a:rPr lang="de-DE" altLang="de-DE"/>
              <a:t>(efficient punishment)</a:t>
            </a:r>
          </a:p>
          <a:p>
            <a:r>
              <a:rPr lang="de-DE" altLang="de-DE"/>
              <a:t>Symmetric, predicted 0.44</a:t>
            </a:r>
          </a:p>
          <a:p>
            <a:r>
              <a:rPr lang="de-DE" altLang="de-DE"/>
              <a:t>Asymmetric, predicted 1</a:t>
            </a:r>
            <a:endParaRPr lang="de-CH" altLang="de-DE"/>
          </a:p>
        </p:txBody>
      </p:sp>
      <p:sp>
        <p:nvSpPr>
          <p:cNvPr id="54277" name="TextBox 4"/>
          <p:cNvSpPr txBox="1">
            <a:spLocks noChangeArrowheads="1"/>
          </p:cNvSpPr>
          <p:nvPr/>
        </p:nvSpPr>
        <p:spPr bwMode="auto">
          <a:xfrm>
            <a:off x="1403350" y="4764088"/>
            <a:ext cx="3146425" cy="1477962"/>
          </a:xfrm>
          <a:prstGeom prst="rect">
            <a:avLst/>
          </a:prstGeom>
          <a:noFill/>
          <a:ln w="9525">
            <a:noFill/>
            <a:miter lim="800000"/>
            <a:headEnd/>
            <a:tailEnd/>
          </a:ln>
        </p:spPr>
        <p:txBody>
          <a:bodyPr wrap="none">
            <a:spAutoFit/>
          </a:bodyPr>
          <a:lstStyle/>
          <a:p>
            <a:r>
              <a:rPr lang="de-DE" altLang="de-DE"/>
              <a:t>Prediction (Nash equilibrium</a:t>
            </a:r>
          </a:p>
          <a:p>
            <a:r>
              <a:rPr lang="de-DE" altLang="de-DE"/>
              <a:t>strategy): </a:t>
            </a:r>
          </a:p>
          <a:p>
            <a:r>
              <a:rPr lang="de-DE" altLang="de-DE"/>
              <a:t>Symmetric: 0.345</a:t>
            </a:r>
          </a:p>
          <a:p>
            <a:r>
              <a:rPr lang="de-DE" altLang="de-DE"/>
              <a:t>Asymmetric strong 1, weak 0</a:t>
            </a:r>
          </a:p>
          <a:p>
            <a:r>
              <a:rPr lang="de-DE" altLang="de-DE"/>
              <a:t>  </a:t>
            </a:r>
            <a:endParaRPr lang="de-CH" altLang="de-DE"/>
          </a:p>
        </p:txBody>
      </p:sp>
      <p:sp>
        <p:nvSpPr>
          <p:cNvPr id="54278" name="Textfeld 8"/>
          <p:cNvSpPr txBox="1">
            <a:spLocks noChangeArrowheads="1"/>
          </p:cNvSpPr>
          <p:nvPr/>
        </p:nvSpPr>
        <p:spPr bwMode="auto">
          <a:xfrm>
            <a:off x="6300788" y="1458913"/>
            <a:ext cx="1184275" cy="369887"/>
          </a:xfrm>
          <a:prstGeom prst="rect">
            <a:avLst/>
          </a:prstGeom>
          <a:noFill/>
          <a:ln w="9525">
            <a:noFill/>
            <a:miter lim="800000"/>
            <a:headEnd/>
            <a:tailEnd/>
          </a:ln>
        </p:spPr>
        <p:txBody>
          <a:bodyPr wrap="none">
            <a:spAutoFit/>
          </a:bodyPr>
          <a:lstStyle/>
          <a:p>
            <a:r>
              <a:rPr lang="de-DE" altLang="de-DE"/>
              <a:t>Observed</a:t>
            </a:r>
          </a:p>
        </p:txBody>
      </p:sp>
      <p:sp>
        <p:nvSpPr>
          <p:cNvPr id="54279" name="Textfeld 9"/>
          <p:cNvSpPr txBox="1">
            <a:spLocks noChangeArrowheads="1"/>
          </p:cNvSpPr>
          <p:nvPr/>
        </p:nvSpPr>
        <p:spPr bwMode="auto">
          <a:xfrm>
            <a:off x="6616700" y="2344738"/>
            <a:ext cx="633413" cy="646112"/>
          </a:xfrm>
          <a:prstGeom prst="rect">
            <a:avLst/>
          </a:prstGeom>
          <a:noFill/>
          <a:ln w="9525">
            <a:noFill/>
            <a:miter lim="800000"/>
            <a:headEnd/>
            <a:tailEnd/>
          </a:ln>
        </p:spPr>
        <p:txBody>
          <a:bodyPr wrap="none">
            <a:spAutoFit/>
          </a:bodyPr>
          <a:lstStyle/>
          <a:p>
            <a:r>
              <a:rPr lang="de-DE" altLang="de-DE"/>
              <a:t>0.71</a:t>
            </a:r>
          </a:p>
          <a:p>
            <a:r>
              <a:rPr lang="de-DE" altLang="de-DE"/>
              <a:t>0.88</a:t>
            </a:r>
          </a:p>
        </p:txBody>
      </p:sp>
      <p:sp>
        <p:nvSpPr>
          <p:cNvPr id="54280" name="Textfeld 10"/>
          <p:cNvSpPr txBox="1">
            <a:spLocks noChangeArrowheads="1"/>
          </p:cNvSpPr>
          <p:nvPr/>
        </p:nvSpPr>
        <p:spPr bwMode="auto">
          <a:xfrm>
            <a:off x="6616700" y="5229225"/>
            <a:ext cx="1211263" cy="923925"/>
          </a:xfrm>
          <a:prstGeom prst="rect">
            <a:avLst/>
          </a:prstGeom>
          <a:noFill/>
          <a:ln w="9525">
            <a:noFill/>
            <a:miter lim="800000"/>
            <a:headEnd/>
            <a:tailEnd/>
          </a:ln>
        </p:spPr>
        <p:txBody>
          <a:bodyPr wrap="none">
            <a:spAutoFit/>
          </a:bodyPr>
          <a:lstStyle/>
          <a:p>
            <a:r>
              <a:rPr lang="de-DE" altLang="de-DE"/>
              <a:t>0.33</a:t>
            </a:r>
          </a:p>
          <a:p>
            <a:r>
              <a:rPr lang="de-DE" altLang="de-DE"/>
              <a:t>0.84; 0.13</a:t>
            </a:r>
          </a:p>
          <a:p>
            <a:endParaRPr lang="de-DE" altLang="de-DE"/>
          </a:p>
        </p:txBody>
      </p:sp>
      <p:sp>
        <p:nvSpPr>
          <p:cNvPr id="54281" name="Textfeld 11"/>
          <p:cNvSpPr txBox="1">
            <a:spLocks noChangeArrowheads="1"/>
          </p:cNvSpPr>
          <p:nvPr/>
        </p:nvSpPr>
        <p:spPr bwMode="auto">
          <a:xfrm>
            <a:off x="6616700" y="3822700"/>
            <a:ext cx="633413" cy="646113"/>
          </a:xfrm>
          <a:prstGeom prst="rect">
            <a:avLst/>
          </a:prstGeom>
          <a:noFill/>
          <a:ln w="9525">
            <a:noFill/>
            <a:miter lim="800000"/>
            <a:headEnd/>
            <a:tailEnd/>
          </a:ln>
        </p:spPr>
        <p:txBody>
          <a:bodyPr wrap="none">
            <a:spAutoFit/>
          </a:bodyPr>
          <a:lstStyle/>
          <a:p>
            <a:r>
              <a:rPr lang="de-DE" altLang="de-DE"/>
              <a:t>0.46</a:t>
            </a:r>
          </a:p>
          <a:p>
            <a:r>
              <a:rPr lang="de-DE" altLang="de-DE"/>
              <a:t>0.67</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539750" y="549275"/>
            <a:ext cx="8229600" cy="5689600"/>
          </a:xfrm>
        </p:spPr>
        <p:txBody>
          <a:bodyPr/>
          <a:lstStyle/>
          <a:p>
            <a:pPr>
              <a:lnSpc>
                <a:spcPct val="80000"/>
              </a:lnSpc>
              <a:buFontTx/>
              <a:buNone/>
            </a:pPr>
            <a:r>
              <a:rPr lang="de-DE" altLang="de-DE" sz="2400" smtClean="0"/>
              <a:t>    </a:t>
            </a:r>
            <a:r>
              <a:rPr lang="de-DE" altLang="de-DE" sz="2000" smtClean="0"/>
              <a:t>Robert Boyd, Herbert Gintis, Samuel Bowles, 2010. Coordinated Punishment of Defectors Sustains Cooperation and Can Proliferate When Rare, Science 328: 617</a:t>
            </a:r>
          </a:p>
          <a:p>
            <a:pPr>
              <a:lnSpc>
                <a:spcPct val="80000"/>
              </a:lnSpc>
              <a:buFontTx/>
              <a:buNone/>
            </a:pPr>
            <a:endParaRPr lang="de-DE" altLang="de-DE" sz="2000" smtClean="0"/>
          </a:p>
          <a:p>
            <a:pPr>
              <a:lnSpc>
                <a:spcPct val="80000"/>
              </a:lnSpc>
              <a:buFontTx/>
              <a:buNone/>
            </a:pPr>
            <a:r>
              <a:rPr lang="de-DE" altLang="de-DE" sz="2400" smtClean="0"/>
              <a:t>    „Moreover, in human behavioral experiments in which punishment is uncoordinated, the sum of costs to punishers and their targets often exceeds the benefits of the increased cooperation that results from the punishment of free-riders. As a result, cooperation sustained by punishment may actually reduce the average payoffs of group members in comparison with groups in which punishment of free-riders is not an option.“</a:t>
            </a:r>
          </a:p>
          <a:p>
            <a:pPr>
              <a:lnSpc>
                <a:spcPct val="80000"/>
              </a:lnSpc>
              <a:buFontTx/>
              <a:buNone/>
            </a:pPr>
            <a:endParaRPr lang="de-DE" altLang="de-DE" sz="2400" smtClean="0"/>
          </a:p>
          <a:p>
            <a:pPr>
              <a:lnSpc>
                <a:spcPct val="80000"/>
              </a:lnSpc>
              <a:buFontTx/>
              <a:buNone/>
            </a:pPr>
            <a:endParaRPr lang="de-DE" altLang="de-DE" sz="2400" smtClean="0"/>
          </a:p>
          <a:p>
            <a:pPr>
              <a:lnSpc>
                <a:spcPct val="80000"/>
              </a:lnSpc>
              <a:buFontTx/>
              <a:buNone/>
            </a:pPr>
            <a:endParaRPr lang="de-DE" altLang="de-DE" sz="2400" smtClean="0"/>
          </a:p>
          <a:p>
            <a:pPr>
              <a:lnSpc>
                <a:spcPct val="80000"/>
              </a:lnSpc>
              <a:buFontTx/>
              <a:buNone/>
            </a:pPr>
            <a:r>
              <a:rPr lang="de-DE" altLang="de-DE" sz="2400" smtClean="0"/>
              <a:t>     </a:t>
            </a:r>
          </a:p>
        </p:txBody>
      </p:sp>
      <p:sp>
        <p:nvSpPr>
          <p:cNvPr id="55299" name="Text Box 3"/>
          <p:cNvSpPr txBox="1">
            <a:spLocks noChangeArrowheads="1"/>
          </p:cNvSpPr>
          <p:nvPr/>
        </p:nvSpPr>
        <p:spPr bwMode="auto">
          <a:xfrm>
            <a:off x="900113" y="4581525"/>
            <a:ext cx="7789862" cy="1552575"/>
          </a:xfrm>
          <a:prstGeom prst="rect">
            <a:avLst/>
          </a:prstGeom>
          <a:noFill/>
          <a:ln w="9525">
            <a:noFill/>
            <a:miter lim="800000"/>
            <a:headEnd/>
            <a:tailEnd/>
          </a:ln>
          <a:effectLst/>
        </p:spPr>
        <p:txBody>
          <a:bodyPr wrap="none">
            <a:spAutoFit/>
          </a:bodyPr>
          <a:lstStyle/>
          <a:p>
            <a:r>
              <a:rPr lang="de-DE" altLang="de-DE" sz="2400" b="1"/>
              <a:t>Problem:</a:t>
            </a:r>
            <a:r>
              <a:rPr lang="de-DE" altLang="de-DE" sz="2400"/>
              <a:t> Waste of resources by punishment. Difficult to</a:t>
            </a:r>
          </a:p>
          <a:p>
            <a:r>
              <a:rPr lang="de-DE" altLang="de-DE" sz="2400"/>
              <a:t>explain the evolution of cooperation because individuals</a:t>
            </a:r>
          </a:p>
          <a:p>
            <a:r>
              <a:rPr lang="de-DE" altLang="de-DE" sz="2400"/>
              <a:t>who punish have smaller survival chances.</a:t>
            </a:r>
          </a:p>
          <a:p>
            <a:endParaRPr lang="de-DE" altLang="de-DE" sz="2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type="body" idx="1"/>
          </p:nvPr>
        </p:nvSpPr>
        <p:spPr>
          <a:xfrm>
            <a:off x="611188" y="1196975"/>
            <a:ext cx="8229600" cy="5256213"/>
          </a:xfrm>
        </p:spPr>
        <p:txBody>
          <a:bodyPr/>
          <a:lstStyle/>
          <a:p>
            <a:pPr>
              <a:lnSpc>
                <a:spcPct val="90000"/>
              </a:lnSpc>
            </a:pPr>
            <a:r>
              <a:rPr lang="en-GB" altLang="de-DE" sz="2400" smtClean="0"/>
              <a:t>Whelan (1997) provides an example from ancient politics which is analyzed in terms of collective good theory: </a:t>
            </a:r>
          </a:p>
          <a:p>
            <a:pPr>
              <a:lnSpc>
                <a:spcPct val="90000"/>
              </a:lnSpc>
            </a:pPr>
            <a:r>
              <a:rPr lang="en-GB" altLang="de-DE" sz="2400" smtClean="0"/>
              <a:t>As the Greek polis’ had been under threat by the Persian emperor Darius in the fifth century B.C. Athens was the volunteer to resist the Persian attack while other Greek states such as Sparta defected. </a:t>
            </a:r>
          </a:p>
          <a:p>
            <a:pPr>
              <a:lnSpc>
                <a:spcPct val="90000"/>
              </a:lnSpc>
            </a:pPr>
            <a:r>
              <a:rPr lang="en-GB" altLang="de-DE" sz="2400" smtClean="0"/>
              <a:t>The collective good of Greek independence was preserved by the victory of Athens at Marathon. </a:t>
            </a:r>
          </a:p>
          <a:p>
            <a:pPr>
              <a:lnSpc>
                <a:spcPct val="90000"/>
              </a:lnSpc>
            </a:pPr>
            <a:r>
              <a:rPr lang="en-GB" altLang="de-DE" sz="2400" smtClean="0"/>
              <a:t>In this historical example, the strategic interactions of states resemble an asymmetric volunteer’s dilemma. </a:t>
            </a:r>
          </a:p>
          <a:p>
            <a:pPr>
              <a:lnSpc>
                <a:spcPct val="90000"/>
              </a:lnSpc>
            </a:pPr>
            <a:r>
              <a:rPr lang="en-GB" altLang="de-DE" sz="2400" smtClean="0"/>
              <a:t>About sixty polis had an interest not being colonized by the Persians. </a:t>
            </a:r>
          </a:p>
          <a:p>
            <a:pPr>
              <a:lnSpc>
                <a:spcPct val="90000"/>
              </a:lnSpc>
            </a:pPr>
            <a:r>
              <a:rPr lang="en-GB" altLang="de-DE" sz="2400" smtClean="0"/>
              <a:t>Most of them defected while Athens, the most powerful state, was almost alone to act in the common interest.</a:t>
            </a:r>
            <a:r>
              <a:rPr lang="de-DE" altLang="de-DE" sz="2400" smtClean="0"/>
              <a:t> </a:t>
            </a:r>
          </a:p>
        </p:txBody>
      </p:sp>
      <p:sp>
        <p:nvSpPr>
          <p:cNvPr id="56323" name="Titel 1"/>
          <p:cNvSpPr>
            <a:spLocks noGrp="1"/>
          </p:cNvSpPr>
          <p:nvPr>
            <p:ph type="title"/>
          </p:nvPr>
        </p:nvSpPr>
        <p:spPr>
          <a:xfrm>
            <a:off x="611188" y="188913"/>
            <a:ext cx="8229600" cy="1143000"/>
          </a:xfrm>
        </p:spPr>
        <p:txBody>
          <a:bodyPr/>
          <a:lstStyle/>
          <a:p>
            <a:r>
              <a:rPr lang="de-DE" altLang="de-DE" smtClean="0"/>
              <a:t>Asymmetry and Cooperation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115888"/>
            <a:ext cx="8229600" cy="1143000"/>
          </a:xfrm>
        </p:spPr>
        <p:txBody>
          <a:bodyPr/>
          <a:lstStyle/>
          <a:p>
            <a:r>
              <a:rPr lang="de-DE" altLang="de-DE" sz="2400" b="1" smtClean="0"/>
              <a:t>Upholding Reputation as a Second-Order </a:t>
            </a:r>
            <a:br>
              <a:rPr lang="de-DE" altLang="de-DE" sz="2400" b="1" smtClean="0"/>
            </a:br>
            <a:r>
              <a:rPr lang="de-DE" altLang="de-DE" sz="2400" b="1" smtClean="0"/>
              <a:t>Free Rider Problem </a:t>
            </a:r>
            <a:endParaRPr lang="de-CH" altLang="de-DE" sz="2400" b="1" smtClean="0"/>
          </a:p>
        </p:txBody>
      </p:sp>
      <p:sp>
        <p:nvSpPr>
          <p:cNvPr id="9219" name="Content Placeholder 2"/>
          <p:cNvSpPr>
            <a:spLocks noGrp="1"/>
          </p:cNvSpPr>
          <p:nvPr>
            <p:ph idx="1"/>
          </p:nvPr>
        </p:nvSpPr>
        <p:spPr>
          <a:xfrm>
            <a:off x="395288" y="1125538"/>
            <a:ext cx="8229600" cy="5184775"/>
          </a:xfrm>
        </p:spPr>
        <p:txBody>
          <a:bodyPr/>
          <a:lstStyle/>
          <a:p>
            <a:pPr marL="0" indent="0">
              <a:buFontTx/>
              <a:buNone/>
            </a:pPr>
            <a:r>
              <a:rPr lang="de-DE" altLang="de-DE" sz="2000" smtClean="0"/>
              <a:t>Answer: Reputation (</a:t>
            </a:r>
            <a:r>
              <a:rPr lang="en-US" altLang="de-DE" sz="2000" smtClean="0"/>
              <a:t>„Reputation, reputation, reputation! O, I have lost my reputation! I have lost the immortal part of myself, and what remains is bestial. My reputation, Iago, my reputation!” Cassio in Othello)</a:t>
            </a:r>
          </a:p>
          <a:p>
            <a:pPr marL="0" indent="0">
              <a:buFontTx/>
              <a:buNone/>
            </a:pPr>
            <a:endParaRPr lang="en-US" altLang="de-DE" sz="2000" smtClean="0"/>
          </a:p>
          <a:p>
            <a:pPr marL="0" indent="0">
              <a:buFontTx/>
              <a:buNone/>
            </a:pPr>
            <a:r>
              <a:rPr lang="en-US" altLang="de-DE" sz="2000" smtClean="0"/>
              <a:t>►</a:t>
            </a:r>
            <a:r>
              <a:rPr lang="en-US" altLang="de-DE" sz="2000" smtClean="0">
                <a:solidFill>
                  <a:srgbClr val="FF0000"/>
                </a:solidFill>
              </a:rPr>
              <a:t>The reputation system is a second-order collective good! </a:t>
            </a:r>
            <a:r>
              <a:rPr lang="en-US" altLang="de-DE" sz="2000" smtClean="0"/>
              <a:t>Actors have to give feedback (positive and negative sanctions) to upheld the reputation system, i.e. to choose cooperation.</a:t>
            </a:r>
          </a:p>
          <a:p>
            <a:pPr marL="0" indent="0">
              <a:buFontTx/>
              <a:buNone/>
            </a:pPr>
            <a:r>
              <a:rPr lang="en-US" altLang="de-DE" sz="2000" smtClean="0"/>
              <a:t>► However, </a:t>
            </a:r>
            <a:r>
              <a:rPr lang="en-US" altLang="de-DE" sz="2000" smtClean="0">
                <a:solidFill>
                  <a:srgbClr val="FF0000"/>
                </a:solidFill>
              </a:rPr>
              <a:t>feedback giving is the Achilles heel </a:t>
            </a:r>
            <a:r>
              <a:rPr lang="en-US" altLang="de-DE" sz="2000" smtClean="0"/>
              <a:t>of the whole system. Feed back giving is costly - albeit the costs are low. Selfish actors would refrain from feed back giving and the reputation system (second order) would break down leading to the collapse of the whole market.</a:t>
            </a:r>
          </a:p>
          <a:p>
            <a:pPr marL="0" indent="0">
              <a:buFontTx/>
              <a:buNone/>
            </a:pPr>
            <a:r>
              <a:rPr lang="en-US" altLang="de-DE" sz="2000" smtClean="0"/>
              <a:t>► Feed back giving is driven by positive and negative recoprocity (“strong reciprocity”) or “</a:t>
            </a:r>
            <a:r>
              <a:rPr lang="en-US" altLang="de-DE" sz="2000" smtClean="0">
                <a:solidFill>
                  <a:srgbClr val="FF0000"/>
                </a:solidFill>
              </a:rPr>
              <a:t>other regarding preferences</a:t>
            </a:r>
            <a:r>
              <a:rPr lang="en-US" altLang="de-DE" sz="2000" smtClean="0"/>
              <a:t>”. </a:t>
            </a:r>
            <a:r>
              <a:rPr lang="en-US" altLang="de-DE" sz="2000" smtClean="0">
                <a:solidFill>
                  <a:srgbClr val="FF0000"/>
                </a:solidFill>
              </a:rPr>
              <a:t>Homo Socialis is essential for the functioning of electronic markets! </a:t>
            </a:r>
          </a:p>
          <a:p>
            <a:pPr marL="0" indent="0">
              <a:buFontTx/>
              <a:buNone/>
            </a:pPr>
            <a:r>
              <a:rPr lang="en-US" altLang="de-DE" sz="2000" smtClean="0"/>
              <a:t>►We studied the whole system empirically with econometric methods and </a:t>
            </a:r>
            <a:r>
              <a:rPr lang="en-US" altLang="de-DE" sz="2000" smtClean="0">
                <a:solidFill>
                  <a:srgbClr val="FF0000"/>
                </a:solidFill>
              </a:rPr>
              <a:t>more than 300’000 auctions from eBay </a:t>
            </a:r>
            <a:r>
              <a:rPr lang="en-US" altLang="de-DE" sz="2000" smtClean="0"/>
              <a:t>(Diekmann, Jann, Przepiorka, Wehrli, 2014. American Sociological Review 79: 65-85)</a:t>
            </a:r>
            <a:endParaRPr lang="de-DE" altLang="de-DE" sz="2000" smtClean="0"/>
          </a:p>
          <a:p>
            <a:pPr marL="0" indent="0">
              <a:buFontTx/>
              <a:buNone/>
            </a:pPr>
            <a:endParaRPr lang="de-DE" altLang="de-DE" sz="2000" smtClean="0"/>
          </a:p>
          <a:p>
            <a:pPr marL="0" indent="0">
              <a:buFontTx/>
              <a:buNone/>
            </a:pPr>
            <a:endParaRPr lang="de-DE" altLang="de-DE" sz="2000" smtClean="0"/>
          </a:p>
          <a:p>
            <a:pPr marL="0" indent="0">
              <a:buFontTx/>
              <a:buNone/>
            </a:pPr>
            <a:r>
              <a:rPr lang="de-DE" altLang="de-DE" sz="2000" smtClean="0"/>
              <a:t> </a:t>
            </a:r>
            <a:endParaRPr lang="de-CH" altLang="de-DE"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115888"/>
            <a:ext cx="8229600" cy="1143000"/>
          </a:xfrm>
        </p:spPr>
        <p:txBody>
          <a:bodyPr/>
          <a:lstStyle/>
          <a:p>
            <a:r>
              <a:rPr lang="de-DE" altLang="de-DE" sz="3200" b="1" smtClean="0"/>
              <a:t>Second-Order Free Rider Problem </a:t>
            </a:r>
            <a:endParaRPr lang="de-CH" altLang="de-DE" sz="3200" b="1" smtClean="0"/>
          </a:p>
        </p:txBody>
      </p:sp>
      <p:sp>
        <p:nvSpPr>
          <p:cNvPr id="10243" name="Content Placeholder 2"/>
          <p:cNvSpPr>
            <a:spLocks noGrp="1"/>
          </p:cNvSpPr>
          <p:nvPr>
            <p:ph idx="1"/>
          </p:nvPr>
        </p:nvSpPr>
        <p:spPr>
          <a:xfrm>
            <a:off x="395288" y="1196975"/>
            <a:ext cx="8229600" cy="5184775"/>
          </a:xfrm>
        </p:spPr>
        <p:txBody>
          <a:bodyPr/>
          <a:lstStyle/>
          <a:p>
            <a:pPr marL="0" indent="0">
              <a:buFontTx/>
              <a:buNone/>
            </a:pPr>
            <a:r>
              <a:rPr lang="de-DE" altLang="de-DE" sz="2400" b="1" smtClean="0"/>
              <a:t>Why is it so important?</a:t>
            </a:r>
          </a:p>
          <a:p>
            <a:pPr marL="0" indent="0">
              <a:buFontTx/>
              <a:buNone/>
            </a:pPr>
            <a:endParaRPr lang="de-DE" altLang="de-DE" sz="2000" smtClean="0"/>
          </a:p>
          <a:p>
            <a:pPr marL="0" indent="0">
              <a:buFontTx/>
              <a:buNone/>
            </a:pPr>
            <a:r>
              <a:rPr lang="de-DE" altLang="de-DE" sz="2000" smtClean="0"/>
              <a:t>1. First order collective good problem. Actors have the option to comply with a social norm (cooperation C) or to violate the norm (defection (D) = free riding). Examples: Paying taxes, do not litter, do not dodge the fare, reduce CO2-emissions.</a:t>
            </a:r>
          </a:p>
          <a:p>
            <a:pPr marL="0" indent="0">
              <a:buFontTx/>
              <a:buNone/>
            </a:pPr>
            <a:r>
              <a:rPr lang="de-DE" altLang="de-DE" sz="2000" smtClean="0"/>
              <a:t>What happens? </a:t>
            </a:r>
            <a:r>
              <a:rPr lang="de-DE" altLang="de-DE" sz="2000" smtClean="0">
                <a:solidFill>
                  <a:srgbClr val="FF0000"/>
                </a:solidFill>
              </a:rPr>
              <a:t>Cooperation will decay or not emerge. </a:t>
            </a:r>
            <a:r>
              <a:rPr lang="de-DE" altLang="de-DE" sz="2000" smtClean="0"/>
              <a:t>Imagine the Zurich tram system without any control of tickets! Or payment of tax without any sanctions for dodging taxes. Clearly, cooperative systems will eventually break down.</a:t>
            </a:r>
          </a:p>
          <a:p>
            <a:pPr marL="0" indent="0">
              <a:buFontTx/>
              <a:buNone/>
            </a:pPr>
            <a:r>
              <a:rPr lang="de-DE" altLang="de-DE" sz="2000" smtClean="0"/>
              <a:t>2. Second-order collective good problem. Assume there is no central authority but </a:t>
            </a:r>
            <a:r>
              <a:rPr lang="de-DE" altLang="de-DE" sz="2000" b="1" smtClean="0">
                <a:solidFill>
                  <a:srgbClr val="FF0000"/>
                </a:solidFill>
              </a:rPr>
              <a:t>peer punishment.</a:t>
            </a:r>
            <a:r>
              <a:rPr lang="de-DE" altLang="de-DE" sz="2000" smtClean="0"/>
              <a:t> Other actors (strangers, neighbours, friends etc.) are able to punish norm violations and punishment incurs some cost.</a:t>
            </a:r>
          </a:p>
          <a:p>
            <a:pPr marL="0" indent="0">
              <a:buFontTx/>
              <a:buNone/>
            </a:pPr>
            <a:r>
              <a:rPr lang="de-DE" altLang="de-DE" sz="2000" b="1" smtClean="0">
                <a:solidFill>
                  <a:srgbClr val="FF0000"/>
                </a:solidFill>
              </a:rPr>
              <a:t>►Is this a solution – will cooperation emerge and being stable?</a:t>
            </a:r>
          </a:p>
          <a:p>
            <a:pPr marL="0" indent="0">
              <a:buFontTx/>
              <a:buNone/>
            </a:pPr>
            <a:endParaRPr lang="de-DE" altLang="de-DE" sz="2000" smtClean="0"/>
          </a:p>
          <a:p>
            <a:pPr marL="0" indent="0">
              <a:buFontTx/>
              <a:buNone/>
            </a:pPr>
            <a:endParaRPr lang="de-DE" altLang="de-DE" sz="2000" smtClean="0"/>
          </a:p>
          <a:p>
            <a:pPr marL="0" indent="0">
              <a:buFontTx/>
              <a:buNone/>
            </a:pPr>
            <a:endParaRPr lang="de-DE" altLang="de-DE" sz="2000" smtClean="0"/>
          </a:p>
          <a:p>
            <a:pPr marL="0" indent="0">
              <a:buFontTx/>
              <a:buNone/>
            </a:pPr>
            <a:r>
              <a:rPr lang="de-DE" altLang="de-DE" sz="2000" smtClean="0"/>
              <a:t> </a:t>
            </a:r>
            <a:endParaRPr lang="de-CH" altLang="de-DE"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de-DE" altLang="de-DE" sz="3600" b="1" smtClean="0"/>
              <a:t>Second-Order Free Rider Problem </a:t>
            </a:r>
            <a:endParaRPr lang="de-CH" altLang="de-DE" sz="3600" b="1" smtClean="0"/>
          </a:p>
        </p:txBody>
      </p:sp>
      <p:sp>
        <p:nvSpPr>
          <p:cNvPr id="11267" name="Content Placeholder 2"/>
          <p:cNvSpPr>
            <a:spLocks noGrp="1"/>
          </p:cNvSpPr>
          <p:nvPr>
            <p:ph idx="1"/>
          </p:nvPr>
        </p:nvSpPr>
        <p:spPr/>
        <p:txBody>
          <a:bodyPr/>
          <a:lstStyle/>
          <a:p>
            <a:pPr marL="0" indent="0">
              <a:buFontTx/>
              <a:buNone/>
            </a:pPr>
            <a:r>
              <a:rPr lang="de-DE" altLang="de-DE" smtClean="0"/>
              <a:t>►The second-order free-rider problem is a core problem of social cooperation. It is central for the question: </a:t>
            </a:r>
            <a:r>
              <a:rPr lang="de-DE" altLang="de-DE" b="1" smtClean="0">
                <a:solidFill>
                  <a:srgbClr val="FF0000"/>
                </a:solidFill>
              </a:rPr>
              <a:t>What keeps society together?</a:t>
            </a:r>
          </a:p>
          <a:p>
            <a:pPr marL="0" indent="0">
              <a:buFontTx/>
              <a:buNone/>
            </a:pPr>
            <a:r>
              <a:rPr lang="de-DE" altLang="de-DE" smtClean="0"/>
              <a:t>►Many suggestions to solve this problem. A well known solution is Fehr and Gächter‘s idea of </a:t>
            </a:r>
            <a:r>
              <a:rPr lang="de-DE" altLang="de-DE" b="1" smtClean="0">
                <a:solidFill>
                  <a:srgbClr val="FF0000"/>
                </a:solidFill>
              </a:rPr>
              <a:t>„altruistic punishment“ </a:t>
            </a:r>
            <a:r>
              <a:rPr lang="de-DE" altLang="de-DE" smtClean="0"/>
              <a:t>corroborated by an experiment with the Public Good Game (PGG).</a:t>
            </a:r>
          </a:p>
          <a:p>
            <a:pPr marL="0" indent="0">
              <a:buFontTx/>
              <a:buNone/>
            </a:pPr>
            <a:endParaRPr lang="de-CH" altLang="de-D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57288" y="206375"/>
            <a:ext cx="6884987" cy="417513"/>
          </a:xfrm>
        </p:spPr>
        <p:txBody>
          <a:bodyPr/>
          <a:lstStyle/>
          <a:p>
            <a:pPr eaLnBrk="1" hangingPunct="1"/>
            <a:r>
              <a:rPr lang="de-DE" altLang="de-DE" sz="3200" smtClean="0"/>
              <a:t>Linear Public Good Game (PGG)</a:t>
            </a:r>
          </a:p>
        </p:txBody>
      </p:sp>
      <p:sp>
        <p:nvSpPr>
          <p:cNvPr id="24579" name="Rectangle 3"/>
          <p:cNvSpPr>
            <a:spLocks noGrp="1" noChangeArrowheads="1"/>
          </p:cNvSpPr>
          <p:nvPr>
            <p:ph type="body" idx="1"/>
          </p:nvPr>
        </p:nvSpPr>
        <p:spPr>
          <a:xfrm>
            <a:off x="558800" y="762000"/>
            <a:ext cx="8229600" cy="5895975"/>
          </a:xfrm>
        </p:spPr>
        <p:txBody>
          <a:bodyPr/>
          <a:lstStyle/>
          <a:p>
            <a:pPr eaLnBrk="1" hangingPunct="1">
              <a:lnSpc>
                <a:spcPct val="80000"/>
              </a:lnSpc>
              <a:buFontTx/>
              <a:buNone/>
              <a:defRPr/>
            </a:pPr>
            <a:r>
              <a:rPr lang="en-US" sz="2000" b="1" dirty="0" smtClean="0"/>
              <a:t>PGG</a:t>
            </a:r>
          </a:p>
          <a:p>
            <a:pPr eaLnBrk="1" hangingPunct="1">
              <a:lnSpc>
                <a:spcPct val="80000"/>
              </a:lnSpc>
              <a:buFontTx/>
              <a:buNone/>
              <a:defRPr/>
            </a:pPr>
            <a:endParaRPr lang="en-US" sz="2000" b="1" dirty="0" smtClean="0"/>
          </a:p>
          <a:p>
            <a:pPr eaLnBrk="1" hangingPunct="1">
              <a:lnSpc>
                <a:spcPct val="80000"/>
              </a:lnSpc>
              <a:defRPr/>
            </a:pPr>
            <a:r>
              <a:rPr lang="en-US" sz="2000" dirty="0" smtClean="0"/>
              <a:t>4 Players, simultaneous decisions.</a:t>
            </a:r>
          </a:p>
          <a:p>
            <a:pPr eaLnBrk="1" hangingPunct="1">
              <a:lnSpc>
                <a:spcPct val="80000"/>
              </a:lnSpc>
              <a:defRPr/>
            </a:pPr>
            <a:r>
              <a:rPr lang="en-US" sz="2000" dirty="0" smtClean="0"/>
              <a:t>20 points endowment per player per round.</a:t>
            </a:r>
          </a:p>
          <a:p>
            <a:pPr eaLnBrk="1" hangingPunct="1">
              <a:lnSpc>
                <a:spcPct val="80000"/>
              </a:lnSpc>
              <a:defRPr/>
            </a:pPr>
            <a:r>
              <a:rPr lang="en-US" sz="2000" dirty="0" smtClean="0"/>
              <a:t>Player can invest any part of his endowment in </a:t>
            </a:r>
            <a:r>
              <a:rPr lang="en-US" sz="2000" dirty="0" smtClean="0">
                <a:solidFill>
                  <a:srgbClr val="FF0000"/>
                </a:solidFill>
              </a:rPr>
              <a:t>the public fund </a:t>
            </a:r>
            <a:r>
              <a:rPr lang="en-US" sz="2000" dirty="0" smtClean="0"/>
              <a:t>and keeps the remaining points privately. </a:t>
            </a:r>
          </a:p>
          <a:p>
            <a:pPr eaLnBrk="1" hangingPunct="1">
              <a:lnSpc>
                <a:spcPct val="80000"/>
              </a:lnSpc>
              <a:defRPr/>
            </a:pPr>
            <a:r>
              <a:rPr lang="en-US" sz="2000" dirty="0" smtClean="0"/>
              <a:t>After each round a player receives 0.4 (40%) of the money in the fund.</a:t>
            </a:r>
          </a:p>
          <a:p>
            <a:pPr eaLnBrk="1" hangingPunct="1">
              <a:lnSpc>
                <a:spcPct val="80000"/>
              </a:lnSpc>
              <a:defRPr/>
            </a:pPr>
            <a:r>
              <a:rPr lang="en-US" sz="2000" dirty="0" smtClean="0"/>
              <a:t>Example:  Each player A, B and C adds 20 points to the fund. D is a free rider and keeps his 20 points privately. </a:t>
            </a:r>
          </a:p>
          <a:p>
            <a:pPr eaLnBrk="1" hangingPunct="1">
              <a:lnSpc>
                <a:spcPct val="80000"/>
              </a:lnSpc>
              <a:defRPr/>
            </a:pPr>
            <a:r>
              <a:rPr lang="en-US" sz="2000" dirty="0" smtClean="0"/>
              <a:t>Payoff to A, B, C:    P(Coop) = 0.4 x 60 = 24</a:t>
            </a:r>
          </a:p>
          <a:p>
            <a:pPr eaLnBrk="1" hangingPunct="1">
              <a:lnSpc>
                <a:spcPct val="80000"/>
              </a:lnSpc>
              <a:buFontTx/>
              <a:buNone/>
              <a:defRPr/>
            </a:pPr>
            <a:r>
              <a:rPr lang="en-US" sz="2000" dirty="0" smtClean="0"/>
              <a:t>     Payoff to D: P(Defect) = 24 + 20 = 44</a:t>
            </a:r>
          </a:p>
          <a:p>
            <a:pPr eaLnBrk="1" hangingPunct="1">
              <a:lnSpc>
                <a:spcPct val="80000"/>
              </a:lnSpc>
              <a:defRPr/>
            </a:pPr>
            <a:r>
              <a:rPr lang="en-US" sz="2000" dirty="0" smtClean="0"/>
              <a:t>Full cooperation P(Coop) = 0,4 x 80 = 32; in case all players defect:</a:t>
            </a:r>
          </a:p>
          <a:p>
            <a:pPr marL="0" indent="0" eaLnBrk="1" hangingPunct="1">
              <a:lnSpc>
                <a:spcPct val="80000"/>
              </a:lnSpc>
              <a:buFontTx/>
              <a:buNone/>
              <a:defRPr/>
            </a:pPr>
            <a:r>
              <a:rPr lang="en-US" sz="2000" dirty="0"/>
              <a:t> </a:t>
            </a:r>
            <a:r>
              <a:rPr lang="en-US" sz="2000" dirty="0" smtClean="0"/>
              <a:t>    P(Defect) = 20.</a:t>
            </a:r>
          </a:p>
          <a:p>
            <a:pPr marL="0" indent="0" eaLnBrk="1" hangingPunct="1">
              <a:lnSpc>
                <a:spcPct val="80000"/>
              </a:lnSpc>
              <a:buFontTx/>
              <a:buNone/>
              <a:defRPr/>
            </a:pPr>
            <a:endParaRPr lang="en-US" sz="2000" dirty="0"/>
          </a:p>
          <a:p>
            <a:pPr marL="0" indent="0" eaLnBrk="1" hangingPunct="1">
              <a:lnSpc>
                <a:spcPct val="80000"/>
              </a:lnSpc>
              <a:buFontTx/>
              <a:buNone/>
              <a:defRPr/>
            </a:pPr>
            <a:r>
              <a:rPr lang="en-US" sz="2000" b="1" dirty="0" smtClean="0"/>
              <a:t>Dominant strategy?</a:t>
            </a:r>
          </a:p>
          <a:p>
            <a:pPr marL="0" indent="0" eaLnBrk="1" hangingPunct="1">
              <a:lnSpc>
                <a:spcPct val="80000"/>
              </a:lnSpc>
              <a:buFontTx/>
              <a:buNone/>
              <a:defRPr/>
            </a:pPr>
            <a:r>
              <a:rPr lang="en-US" sz="2000" b="1" dirty="0" smtClean="0"/>
              <a:t>Nash-equilibrium strategy?</a:t>
            </a:r>
            <a:endParaRPr lang="en-US" sz="2000" dirty="0"/>
          </a:p>
          <a:p>
            <a:pPr marL="0" indent="0" eaLnBrk="1" hangingPunct="1">
              <a:lnSpc>
                <a:spcPct val="80000"/>
              </a:lnSpc>
              <a:buFontTx/>
              <a:buNone/>
              <a:defRPr/>
            </a:pPr>
            <a:r>
              <a:rPr lang="en-US" sz="2000" b="1" dirty="0" smtClean="0">
                <a:solidFill>
                  <a:srgbClr val="FF0000"/>
                </a:solidFill>
              </a:rPr>
              <a:t>(Note: PGG was introduced by sociologists Gerald </a:t>
            </a:r>
            <a:r>
              <a:rPr lang="en-US" sz="2000" b="1" dirty="0" err="1" smtClean="0">
                <a:solidFill>
                  <a:srgbClr val="FF0000"/>
                </a:solidFill>
              </a:rPr>
              <a:t>Marwell</a:t>
            </a:r>
            <a:r>
              <a:rPr lang="en-US" sz="2000" b="1" dirty="0" smtClean="0">
                <a:solidFill>
                  <a:srgbClr val="FF0000"/>
                </a:solidFill>
              </a:rPr>
              <a:t> and Ruth Ames in 1979. Today the game plays the role of the </a:t>
            </a:r>
            <a:r>
              <a:rPr lang="en-US" sz="2000" b="1" dirty="0" err="1" smtClean="0">
                <a:solidFill>
                  <a:srgbClr val="FF0000"/>
                </a:solidFill>
              </a:rPr>
              <a:t>drosophyla</a:t>
            </a:r>
            <a:r>
              <a:rPr lang="en-US" sz="2000" b="1" dirty="0" smtClean="0">
                <a:solidFill>
                  <a:srgbClr val="FF0000"/>
                </a:solidFill>
              </a:rPr>
              <a:t> in behavioral economics)</a:t>
            </a:r>
          </a:p>
          <a:p>
            <a:pPr marL="0" indent="0" eaLnBrk="1" hangingPunct="1">
              <a:lnSpc>
                <a:spcPct val="80000"/>
              </a:lnSpc>
              <a:buFontTx/>
              <a:buNone/>
              <a:defRPr/>
            </a:pPr>
            <a:endParaRPr lang="en-US" sz="2000" dirty="0"/>
          </a:p>
          <a:p>
            <a:pPr marL="0" indent="0" eaLnBrk="1" hangingPunct="1">
              <a:lnSpc>
                <a:spcPct val="80000"/>
              </a:lnSpc>
              <a:buFontTx/>
              <a:buNone/>
              <a:defRPr/>
            </a:pPr>
            <a:endParaRPr lang="en-US" sz="2000" dirty="0" smtClean="0"/>
          </a:p>
          <a:p>
            <a:pPr eaLnBrk="1" hangingPunct="1">
              <a:lnSpc>
                <a:spcPct val="80000"/>
              </a:lnSpc>
              <a:defRPr/>
            </a:pPr>
            <a:endParaRPr lang="en-US" sz="2000" dirty="0" smtClean="0"/>
          </a:p>
          <a:p>
            <a:pPr eaLnBrk="1" hangingPunct="1">
              <a:lnSpc>
                <a:spcPct val="80000"/>
              </a:lnSpc>
              <a:buFontTx/>
              <a:buNone/>
              <a:defRPr/>
            </a:pPr>
            <a:endParaRPr lang="en-US" sz="2400" b="1" dirty="0" smtClean="0"/>
          </a:p>
          <a:p>
            <a:pPr eaLnBrk="1" hangingPunct="1">
              <a:lnSpc>
                <a:spcPct val="80000"/>
              </a:lnSpc>
              <a:buFontTx/>
              <a:buNone/>
              <a:defRPr/>
            </a:pPr>
            <a:r>
              <a:rPr lang="en-US" sz="2400" dirty="0" smtClean="0"/>
              <a:t> </a:t>
            </a:r>
          </a:p>
          <a:p>
            <a:pPr eaLnBrk="1" hangingPunct="1">
              <a:lnSpc>
                <a:spcPct val="80000"/>
              </a:lnSpc>
              <a:buFontTx/>
              <a:buNone/>
              <a:defRPr/>
            </a:pPr>
            <a:endParaRPr lang="en-US" sz="2400" dirty="0" smtClean="0"/>
          </a:p>
          <a:p>
            <a:pPr eaLnBrk="1" hangingPunct="1">
              <a:lnSpc>
                <a:spcPct val="80000"/>
              </a:lnSpc>
              <a:defRPr/>
            </a:pPr>
            <a:endParaRPr lang="de-DE"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206375"/>
            <a:ext cx="8640762" cy="417513"/>
          </a:xfrm>
        </p:spPr>
        <p:txBody>
          <a:bodyPr/>
          <a:lstStyle/>
          <a:p>
            <a:pPr eaLnBrk="1" hangingPunct="1"/>
            <a:r>
              <a:rPr lang="de-DE" altLang="de-DE" sz="2800" smtClean="0"/>
              <a:t>Linear Public Good Game with Punishment Option</a:t>
            </a:r>
          </a:p>
        </p:txBody>
      </p:sp>
      <p:sp>
        <p:nvSpPr>
          <p:cNvPr id="24579" name="Rectangle 3"/>
          <p:cNvSpPr>
            <a:spLocks noGrp="1" noChangeArrowheads="1"/>
          </p:cNvSpPr>
          <p:nvPr>
            <p:ph type="body" idx="1"/>
          </p:nvPr>
        </p:nvSpPr>
        <p:spPr>
          <a:xfrm>
            <a:off x="558800" y="762000"/>
            <a:ext cx="8229600" cy="5895975"/>
          </a:xfrm>
        </p:spPr>
        <p:txBody>
          <a:bodyPr/>
          <a:lstStyle/>
          <a:p>
            <a:pPr eaLnBrk="1" hangingPunct="1">
              <a:lnSpc>
                <a:spcPct val="80000"/>
              </a:lnSpc>
              <a:buFontTx/>
              <a:buNone/>
              <a:defRPr/>
            </a:pPr>
            <a:r>
              <a:rPr lang="en-US" sz="2000" b="1" dirty="0" smtClean="0"/>
              <a:t>Phase 1: PGG</a:t>
            </a:r>
          </a:p>
          <a:p>
            <a:pPr eaLnBrk="1" hangingPunct="1">
              <a:lnSpc>
                <a:spcPct val="80000"/>
              </a:lnSpc>
              <a:defRPr/>
            </a:pPr>
            <a:r>
              <a:rPr lang="en-US" sz="2000" dirty="0" smtClean="0"/>
              <a:t>4 Players, simultaneous decisions.</a:t>
            </a:r>
          </a:p>
          <a:p>
            <a:pPr eaLnBrk="1" hangingPunct="1">
              <a:lnSpc>
                <a:spcPct val="80000"/>
              </a:lnSpc>
              <a:defRPr/>
            </a:pPr>
            <a:r>
              <a:rPr lang="en-US" sz="2000" dirty="0" smtClean="0"/>
              <a:t>20 points endowment per player per round.</a:t>
            </a:r>
          </a:p>
          <a:p>
            <a:pPr eaLnBrk="1" hangingPunct="1">
              <a:lnSpc>
                <a:spcPct val="80000"/>
              </a:lnSpc>
              <a:defRPr/>
            </a:pPr>
            <a:r>
              <a:rPr lang="en-US" sz="2000" dirty="0" smtClean="0"/>
              <a:t>Player can invest any part of his endowment in the public fund and keeps the remaining points privately. </a:t>
            </a:r>
          </a:p>
          <a:p>
            <a:pPr eaLnBrk="1" hangingPunct="1">
              <a:lnSpc>
                <a:spcPct val="80000"/>
              </a:lnSpc>
              <a:defRPr/>
            </a:pPr>
            <a:r>
              <a:rPr lang="en-US" sz="2000" dirty="0" smtClean="0"/>
              <a:t>After each round a player receives 0.4 (40%) of the money in the fund.</a:t>
            </a:r>
          </a:p>
          <a:p>
            <a:pPr eaLnBrk="1" hangingPunct="1">
              <a:lnSpc>
                <a:spcPct val="80000"/>
              </a:lnSpc>
              <a:defRPr/>
            </a:pPr>
            <a:r>
              <a:rPr lang="en-US" sz="2000" dirty="0" smtClean="0"/>
              <a:t>Example:  Each player A, B and C adds 20 points to the fund. D is a free rider and keeps his 20 points privately. </a:t>
            </a:r>
          </a:p>
          <a:p>
            <a:pPr eaLnBrk="1" hangingPunct="1">
              <a:lnSpc>
                <a:spcPct val="80000"/>
              </a:lnSpc>
              <a:defRPr/>
            </a:pPr>
            <a:r>
              <a:rPr lang="en-US" sz="2000" dirty="0" smtClean="0"/>
              <a:t>Payoff to A, B, C:    P(Coop) = 0.4 x 60 = 24</a:t>
            </a:r>
          </a:p>
          <a:p>
            <a:pPr eaLnBrk="1" hangingPunct="1">
              <a:lnSpc>
                <a:spcPct val="80000"/>
              </a:lnSpc>
              <a:buFontTx/>
              <a:buNone/>
              <a:defRPr/>
            </a:pPr>
            <a:r>
              <a:rPr lang="en-US" sz="2000" dirty="0" smtClean="0"/>
              <a:t>     Payoff to D: P(Defect) = 24 + 20 = 44</a:t>
            </a:r>
          </a:p>
          <a:p>
            <a:pPr eaLnBrk="1" hangingPunct="1">
              <a:lnSpc>
                <a:spcPct val="80000"/>
              </a:lnSpc>
              <a:defRPr/>
            </a:pPr>
            <a:r>
              <a:rPr lang="en-US" sz="2000" dirty="0" smtClean="0"/>
              <a:t>Full cooperation P(Coop) = 0,4 x 80 = 32; in case all players defect:</a:t>
            </a:r>
          </a:p>
          <a:p>
            <a:pPr marL="0" indent="0" eaLnBrk="1" hangingPunct="1">
              <a:lnSpc>
                <a:spcPct val="80000"/>
              </a:lnSpc>
              <a:buFontTx/>
              <a:buNone/>
              <a:defRPr/>
            </a:pPr>
            <a:r>
              <a:rPr lang="en-US" sz="2000" dirty="0"/>
              <a:t> </a:t>
            </a:r>
            <a:r>
              <a:rPr lang="en-US" sz="2000" dirty="0" smtClean="0"/>
              <a:t>    P(Defect) = 20.</a:t>
            </a:r>
          </a:p>
          <a:p>
            <a:pPr marL="0" indent="0" eaLnBrk="1" hangingPunct="1">
              <a:lnSpc>
                <a:spcPct val="80000"/>
              </a:lnSpc>
              <a:buFontTx/>
              <a:buNone/>
              <a:defRPr/>
            </a:pPr>
            <a:r>
              <a:rPr lang="en-US" sz="2000" b="1" dirty="0" smtClean="0"/>
              <a:t>Phase 2: Punishment Option (Fehr and Gächter)</a:t>
            </a:r>
          </a:p>
          <a:p>
            <a:pPr eaLnBrk="1" hangingPunct="1">
              <a:lnSpc>
                <a:spcPct val="80000"/>
              </a:lnSpc>
              <a:defRPr/>
            </a:pPr>
            <a:r>
              <a:rPr lang="en-US" sz="2000" dirty="0" smtClean="0"/>
              <a:t>A</a:t>
            </a:r>
            <a:r>
              <a:rPr lang="en-US" sz="2000" b="1" dirty="0" smtClean="0"/>
              <a:t> </a:t>
            </a:r>
            <a:r>
              <a:rPr lang="en-US" sz="2000" dirty="0" smtClean="0"/>
              <a:t>player has the option to punish any other player by 0 to 10  points.</a:t>
            </a:r>
          </a:p>
          <a:p>
            <a:pPr eaLnBrk="1" hangingPunct="1">
              <a:lnSpc>
                <a:spcPct val="80000"/>
              </a:lnSpc>
              <a:defRPr/>
            </a:pPr>
            <a:r>
              <a:rPr lang="en-US" sz="2000" dirty="0" smtClean="0"/>
              <a:t>A punishment point costs the punisher 1 point and the punished player 3 points. (For example, A punishes B with 3 points and D with 2 points. Then, A has a loss of 5, B has a loss of 9, and D has a loss of 6 points.</a:t>
            </a:r>
          </a:p>
          <a:p>
            <a:pPr marL="0" indent="0" eaLnBrk="1" hangingPunct="1">
              <a:lnSpc>
                <a:spcPct val="80000"/>
              </a:lnSpc>
              <a:buFontTx/>
              <a:buNone/>
              <a:defRPr/>
            </a:pPr>
            <a:r>
              <a:rPr lang="en-US" sz="2000" b="1" dirty="0" smtClean="0">
                <a:solidFill>
                  <a:srgbClr val="FF0000"/>
                </a:solidFill>
              </a:rPr>
              <a:t>►Will cooperation emerge? Dominant strategy? Nash equilibrium strategy?</a:t>
            </a:r>
            <a:endParaRPr lang="en-US" sz="2000" b="1" dirty="0">
              <a:solidFill>
                <a:srgbClr val="FF0000"/>
              </a:solidFill>
            </a:endParaRPr>
          </a:p>
          <a:p>
            <a:pPr marL="0" indent="0" eaLnBrk="1" hangingPunct="1">
              <a:lnSpc>
                <a:spcPct val="80000"/>
              </a:lnSpc>
              <a:buFontTx/>
              <a:buNone/>
              <a:defRPr/>
            </a:pPr>
            <a:endParaRPr lang="en-US" sz="2000" dirty="0"/>
          </a:p>
          <a:p>
            <a:pPr marL="0" indent="0" eaLnBrk="1" hangingPunct="1">
              <a:lnSpc>
                <a:spcPct val="80000"/>
              </a:lnSpc>
              <a:buFontTx/>
              <a:buNone/>
              <a:defRPr/>
            </a:pPr>
            <a:endParaRPr lang="en-US" sz="2000" dirty="0" smtClean="0"/>
          </a:p>
          <a:p>
            <a:pPr eaLnBrk="1" hangingPunct="1">
              <a:lnSpc>
                <a:spcPct val="80000"/>
              </a:lnSpc>
              <a:defRPr/>
            </a:pPr>
            <a:endParaRPr lang="en-US" sz="2000" dirty="0" smtClean="0"/>
          </a:p>
          <a:p>
            <a:pPr eaLnBrk="1" hangingPunct="1">
              <a:lnSpc>
                <a:spcPct val="80000"/>
              </a:lnSpc>
              <a:buFontTx/>
              <a:buNone/>
              <a:defRPr/>
            </a:pPr>
            <a:endParaRPr lang="en-US" sz="2400" b="1" dirty="0" smtClean="0"/>
          </a:p>
          <a:p>
            <a:pPr eaLnBrk="1" hangingPunct="1">
              <a:lnSpc>
                <a:spcPct val="80000"/>
              </a:lnSpc>
              <a:buFontTx/>
              <a:buNone/>
              <a:defRPr/>
            </a:pPr>
            <a:r>
              <a:rPr lang="en-US" sz="2400" dirty="0" smtClean="0"/>
              <a:t> </a:t>
            </a:r>
          </a:p>
          <a:p>
            <a:pPr eaLnBrk="1" hangingPunct="1">
              <a:lnSpc>
                <a:spcPct val="80000"/>
              </a:lnSpc>
              <a:buFontTx/>
              <a:buNone/>
              <a:defRPr/>
            </a:pPr>
            <a:endParaRPr lang="en-US" sz="2400" dirty="0" smtClean="0"/>
          </a:p>
          <a:p>
            <a:pPr eaLnBrk="1" hangingPunct="1">
              <a:lnSpc>
                <a:spcPct val="80000"/>
              </a:lnSpc>
              <a:defRPr/>
            </a:pPr>
            <a:endParaRPr lang="de-DE"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eere Präsentation">
  <a:themeElements>
    <a:clrScheme name="">
      <a:dk1>
        <a:srgbClr val="000000"/>
      </a:dk1>
      <a:lt1>
        <a:srgbClr val="FFFFFF"/>
      </a:lt1>
      <a:dk2>
        <a:srgbClr val="000000"/>
      </a:dk2>
      <a:lt2>
        <a:srgbClr val="FFFFFF"/>
      </a:lt2>
      <a:accent1>
        <a:srgbClr val="00335B"/>
      </a:accent1>
      <a:accent2>
        <a:srgbClr val="005091"/>
      </a:accent2>
      <a:accent3>
        <a:srgbClr val="FFFFFF"/>
      </a:accent3>
      <a:accent4>
        <a:srgbClr val="000000"/>
      </a:accent4>
      <a:accent5>
        <a:srgbClr val="AAADB5"/>
      </a:accent5>
      <a:accent6>
        <a:srgbClr val="004883"/>
      </a:accent6>
      <a:hlink>
        <a:srgbClr val="52ADE7"/>
      </a:hlink>
      <a:folHlink>
        <a:srgbClr val="C7E4F7"/>
      </a:folHlink>
    </a:clrScheme>
    <a:fontScheme name="2_Leere Präsentatio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eere Präsentation">
  <a:themeElements>
    <a:clrScheme name="">
      <a:dk1>
        <a:srgbClr val="000000"/>
      </a:dk1>
      <a:lt1>
        <a:srgbClr val="FFFFFF"/>
      </a:lt1>
      <a:dk2>
        <a:srgbClr val="000000"/>
      </a:dk2>
      <a:lt2>
        <a:srgbClr val="FFFFFF"/>
      </a:lt2>
      <a:accent1>
        <a:srgbClr val="00335B"/>
      </a:accent1>
      <a:accent2>
        <a:srgbClr val="005091"/>
      </a:accent2>
      <a:accent3>
        <a:srgbClr val="FFFFFF"/>
      </a:accent3>
      <a:accent4>
        <a:srgbClr val="000000"/>
      </a:accent4>
      <a:accent5>
        <a:srgbClr val="AAADB5"/>
      </a:accent5>
      <a:accent6>
        <a:srgbClr val="004883"/>
      </a:accent6>
      <a:hlink>
        <a:srgbClr val="52ADE7"/>
      </a:hlink>
      <a:folHlink>
        <a:srgbClr val="C7E4F7"/>
      </a:folHlink>
    </a:clrScheme>
    <a:fontScheme name="3_Leere Präsentatio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3726</Words>
  <Application>Microsoft Office PowerPoint</Application>
  <PresentationFormat>Předvádění na obrazovce (4:3)</PresentationFormat>
  <Paragraphs>417</Paragraphs>
  <Slides>49</Slides>
  <Notes>15</Notes>
  <HiddenSlides>0</HiddenSlides>
  <MMClips>0</MMClips>
  <ScaleCrop>false</ScaleCrop>
  <HeadingPairs>
    <vt:vector size="8" baseType="variant">
      <vt:variant>
        <vt:lpstr>Použitá písma</vt:lpstr>
      </vt:variant>
      <vt:variant>
        <vt:i4>5</vt:i4>
      </vt:variant>
      <vt:variant>
        <vt:lpstr>Motiv</vt:lpstr>
      </vt:variant>
      <vt:variant>
        <vt:i4>3</vt:i4>
      </vt:variant>
      <vt:variant>
        <vt:lpstr>Vložené servery OLE</vt:lpstr>
      </vt:variant>
      <vt:variant>
        <vt:i4>1</vt:i4>
      </vt:variant>
      <vt:variant>
        <vt:lpstr>Nadpisy snímků</vt:lpstr>
      </vt:variant>
      <vt:variant>
        <vt:i4>49</vt:i4>
      </vt:variant>
    </vt:vector>
  </HeadingPairs>
  <TitlesOfParts>
    <vt:vector size="58" baseType="lpstr">
      <vt:lpstr>Arial</vt:lpstr>
      <vt:lpstr>MS PGothic</vt:lpstr>
      <vt:lpstr>Wingdings</vt:lpstr>
      <vt:lpstr>Calibri</vt:lpstr>
      <vt:lpstr>Times New Roman</vt:lpstr>
      <vt:lpstr>Standarddesign</vt:lpstr>
      <vt:lpstr>2_Leere Präsentation</vt:lpstr>
      <vt:lpstr>3_Leere Präsentation</vt:lpstr>
      <vt:lpstr>Adobe Acrobat Document</vt:lpstr>
      <vt:lpstr>Snímek 1</vt:lpstr>
      <vt:lpstr>Snímek 2</vt:lpstr>
      <vt:lpstr>Snímek 3</vt:lpstr>
      <vt:lpstr>Snímek 4</vt:lpstr>
      <vt:lpstr>Upholding Reputation as a Second-Order  Free Rider Problem </vt:lpstr>
      <vt:lpstr>Second-Order Free Rider Problem </vt:lpstr>
      <vt:lpstr>Second-Order Free Rider Problem </vt:lpstr>
      <vt:lpstr>Linear Public Good Game (PGG)</vt:lpstr>
      <vt:lpstr>Linear Public Good Game with Punishment Option</vt:lpstr>
      <vt:lpstr>“Altruistic Punishment in Humans”</vt:lpstr>
      <vt:lpstr>Snímek 11</vt:lpstr>
      <vt:lpstr>Three key problems with the two-stage linear PGG plus punishment model</vt:lpstr>
      <vt:lpstr>Snímek 13</vt:lpstr>
      <vt:lpstr>Snímek 14</vt:lpstr>
      <vt:lpstr>Snímek 15</vt:lpstr>
      <vt:lpstr>Sanctioning as a volunteer‘s dilemma</vt:lpstr>
      <vt:lpstr>Snímek 17</vt:lpstr>
      <vt:lpstr>Volunteer‘s Dilemma (VOD)</vt:lpstr>
      <vt:lpstr>Snímek 19</vt:lpstr>
      <vt:lpstr>Snímek 20</vt:lpstr>
      <vt:lpstr>Asymmetric Volunteer’s Dilemma</vt:lpstr>
      <vt:lpstr>Snímek 22</vt:lpstr>
      <vt:lpstr>Snímek 23</vt:lpstr>
      <vt:lpstr>Snímek 24</vt:lpstr>
      <vt:lpstr>Snímek 25</vt:lpstr>
      <vt:lpstr>Snímek 26</vt:lpstr>
      <vt:lpstr>Snímek 27</vt:lpstr>
      <vt:lpstr>Snímek 28</vt:lpstr>
      <vt:lpstr>Individual level punishment of norm violation by victims (second-order cooperation)</vt:lpstr>
      <vt:lpstr>Snímek 30</vt:lpstr>
      <vt:lpstr>Snímek 31</vt:lpstr>
      <vt:lpstr>Snímek 32</vt:lpstr>
      <vt:lpstr>Schneider, Melis, Tomaselli (2012)</vt:lpstr>
      <vt:lpstr>Snímek 34</vt:lpstr>
      <vt:lpstr>Snímek 35</vt:lpstr>
      <vt:lpstr>Snímek 36</vt:lpstr>
      <vt:lpstr>Snímek 37</vt:lpstr>
      <vt:lpstr>Peer-Punishment</vt:lpstr>
      <vt:lpstr>Experiment II</vt:lpstr>
      <vt:lpstr>Conclusion</vt:lpstr>
      <vt:lpstr>Snímek 41</vt:lpstr>
      <vt:lpstr>Snímek 42</vt:lpstr>
      <vt:lpstr>Snímek 43</vt:lpstr>
      <vt:lpstr>Snímek 44</vt:lpstr>
      <vt:lpstr>Snímek 45</vt:lpstr>
      <vt:lpstr>Snímek 46</vt:lpstr>
      <vt:lpstr>Predicted and observed behavior (no penalty condition)</vt:lpstr>
      <vt:lpstr>Snímek 48</vt:lpstr>
      <vt:lpstr>Asymmetry and Cooperation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Symmetric VOD Learning and Failure of Cooperation in Larger Groups</dc:title>
  <dc:creator>Andreas Diekmann</dc:creator>
  <cp:lastModifiedBy>Guest</cp:lastModifiedBy>
  <cp:revision>313</cp:revision>
  <dcterms:created xsi:type="dcterms:W3CDTF">2011-04-08T12:52:02Z</dcterms:created>
  <dcterms:modified xsi:type="dcterms:W3CDTF">2014-09-09T10:22:32Z</dcterms:modified>
</cp:coreProperties>
</file>